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sldIdLst>
    <p:sldId id="257" r:id="rId2"/>
    <p:sldId id="270" r:id="rId3"/>
    <p:sldId id="281" r:id="rId4"/>
    <p:sldId id="276" r:id="rId5"/>
    <p:sldId id="282" r:id="rId6"/>
    <p:sldId id="277" r:id="rId7"/>
    <p:sldId id="272" r:id="rId8"/>
    <p:sldId id="273" r:id="rId9"/>
    <p:sldId id="274" r:id="rId10"/>
    <p:sldId id="275" r:id="rId11"/>
    <p:sldId id="285" r:id="rId12"/>
    <p:sldId id="266" r:id="rId13"/>
    <p:sldId id="267" r:id="rId14"/>
  </p:sldIdLst>
  <p:sldSz cx="9144000" cy="5143500" type="screen16x9"/>
  <p:notesSz cx="6858000" cy="9144000"/>
  <p:defaultTextStyle>
    <a:defPPr>
      <a:defRPr lang="en-US"/>
    </a:defPPr>
    <a:lvl1pPr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1pPr>
    <a:lvl2pPr marL="341313" indent="1158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2pPr>
    <a:lvl3pPr marL="684213" indent="2301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3pPr>
    <a:lvl4pPr marL="1027113" indent="3444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4pPr>
    <a:lvl5pPr marL="1370013" indent="4587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cklin, Paul" initials="MP" lastIdx="1" clrIdx="0">
    <p:extLst>
      <p:ext uri="{19B8F6BF-5375-455C-9EA6-DF929625EA0E}">
        <p15:presenceInfo xmlns:p15="http://schemas.microsoft.com/office/powerpoint/2012/main" userId="S-1-5-21-1085031214-1292428093-527237240-181958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00"/>
    <a:srgbClr val="006297"/>
    <a:srgbClr val="DC8722"/>
    <a:srgbClr val="F2BE48"/>
    <a:srgbClr val="A80532"/>
    <a:srgbClr val="808080"/>
    <a:srgbClr val="006298"/>
    <a:srgbClr val="D2D2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72320" autoAdjust="0"/>
  </p:normalViewPr>
  <p:slideViewPr>
    <p:cSldViewPr snapToObjects="1" showGuides="1">
      <p:cViewPr>
        <p:scale>
          <a:sx n="125" d="100"/>
          <a:sy n="125" d="100"/>
        </p:scale>
        <p:origin x="540" y="47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2.png>
</file>

<file path=ppt/media/image3.png>
</file>

<file path=ppt/media/image3.svg>
</file>

<file path=ppt/media/image4.pn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685783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685783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1AAC7D5A-5852-7B44-B6BB-275DC4399E67}" type="datetimeFigureOut">
              <a:rPr lang="en-US"/>
              <a:pPr>
                <a:defRPr/>
              </a:pPr>
              <a:t>2/11/2020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685783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685783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87803193-FCA0-6748-8BD4-F29C990F53A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94314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13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42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71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00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457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348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240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132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F4D65-DA9C-4D5C-ACB8-C3CBB5D3F128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015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85F35A6-42B8-4D93-8810-66EDA7932597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1548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57200"/>
            <a:ext cx="8229600" cy="1828800"/>
          </a:xfrm>
        </p:spPr>
        <p:txBody>
          <a:bodyPr lIns="0" rIns="0" anchor="ctr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Box 7"/>
          <p:cNvSpPr txBox="1">
            <a:spLocks noChangeArrowheads="1"/>
          </p:cNvSpPr>
          <p:nvPr userDrawn="1"/>
        </p:nvSpPr>
        <p:spPr bwMode="auto">
          <a:xfrm>
            <a:off x="1828800" y="3212436"/>
            <a:ext cx="5486400" cy="731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PhysiCell Project</a:t>
            </a: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1828800" y="2663796"/>
            <a:ext cx="548640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2400" b="0">
                <a:solidFill>
                  <a:srgbClr val="990000"/>
                </a:solidFill>
              </a:defRPr>
            </a:lvl1pPr>
          </a:lstStyle>
          <a:p>
            <a:pPr lvl="0"/>
            <a:r>
              <a:rPr lang="en-US" dirty="0"/>
              <a:t>Your Name, Ph.D.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828800" y="3950040"/>
            <a:ext cx="5486400" cy="365760"/>
          </a:xfrm>
        </p:spPr>
        <p:txBody>
          <a:bodyPr lIns="0" tIns="0" rIns="0" bIns="0" anchor="ctr"/>
          <a:lstStyle>
            <a:lvl1pPr marL="0" indent="0" algn="ctr">
              <a:buNone/>
              <a:defRPr sz="2000" b="0">
                <a:solidFill>
                  <a:srgbClr val="990000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515146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 (small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731520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5529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 (small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00019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04457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640080"/>
            <a:ext cx="7315200" cy="3200400"/>
          </a:xfrm>
        </p:spPr>
        <p:txBody>
          <a:bodyPr anchor="ctr"/>
          <a:lstStyle>
            <a:lvl1pPr marL="0" indent="0" algn="ctr">
              <a:buNone/>
              <a:defRPr sz="4000" b="1" baseline="0"/>
            </a:lvl1pPr>
            <a:lvl2pPr marL="284162" indent="0">
              <a:buNone/>
              <a:defRPr/>
            </a:lvl2pPr>
            <a:lvl3pPr marL="574675" indent="0">
              <a:buNone/>
              <a:defRPr/>
            </a:lvl3pPr>
            <a:lvl4pPr marL="852487" indent="0">
              <a:buNone/>
              <a:defRPr/>
            </a:lvl4pPr>
            <a:lvl5pPr marL="1143000" indent="0">
              <a:buNone/>
              <a:defRPr/>
            </a:lvl5pPr>
          </a:lstStyle>
          <a:p>
            <a:pPr lvl="0"/>
            <a:r>
              <a:rPr lang="en-US" dirty="0"/>
              <a:t>Insert transition text … </a:t>
            </a:r>
          </a:p>
        </p:txBody>
      </p:sp>
    </p:spTree>
    <p:extLst>
      <p:ext uri="{BB962C8B-B14F-4D97-AF65-F5344CB8AC3E}">
        <p14:creationId xmlns:p14="http://schemas.microsoft.com/office/powerpoint/2010/main" val="2201269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Real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38064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306324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98929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2243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9330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middle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12448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dle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306324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04798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82"/>
            <a:ext cx="9144000" cy="73152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51756"/>
            <a:ext cx="9144000" cy="3749040"/>
          </a:xfrm>
        </p:spPr>
        <p:txBody>
          <a:bodyPr lIns="182880" rIns="18288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8789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868680"/>
            <a:ext cx="7772400" cy="2743200"/>
          </a:xfrm>
        </p:spPr>
        <p:txBody>
          <a:bodyPr anchor="ctr"/>
          <a:lstStyle>
            <a:lvl1pPr algn="ctr"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44614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82"/>
            <a:ext cx="9144000" cy="73152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751756"/>
            <a:ext cx="9144000" cy="374904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8600" algn="l"/>
                <a:tab pos="457200" algn="l"/>
                <a:tab pos="685800" algn="l"/>
                <a:tab pos="914400" algn="l"/>
                <a:tab pos="1143000" algn="l"/>
                <a:tab pos="1371600" algn="l"/>
                <a:tab pos="1600200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63509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(no 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9144000" cy="448056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7013" algn="l"/>
                <a:tab pos="460375" algn="l"/>
                <a:tab pos="687388" algn="l"/>
                <a:tab pos="914400" algn="l"/>
                <a:tab pos="1141413" algn="l"/>
                <a:tab pos="1374775" algn="l"/>
                <a:tab pos="1601788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570999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 (full 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9144000" cy="5148072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7013" algn="l"/>
                <a:tab pos="460375" algn="l"/>
                <a:tab pos="687388" algn="l"/>
                <a:tab pos="914400" algn="l"/>
                <a:tab pos="1141413" algn="l"/>
                <a:tab pos="1374775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0981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362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31520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666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mparison (bigger text are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54864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731520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81375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31520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340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963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7600" y="731520"/>
            <a:ext cx="54864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042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54864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22761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9144000" cy="731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731519"/>
            <a:ext cx="9144000" cy="3749040"/>
          </a:xfrm>
          <a:prstGeom prst="rect">
            <a:avLst/>
          </a:prstGeom>
        </p:spPr>
        <p:txBody>
          <a:bodyPr vert="horz" lIns="182880" tIns="45720" rIns="18288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75988"/>
            <a:ext cx="9144000" cy="66751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6" r:id="rId3"/>
    <p:sldLayoutId id="2147483684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687" r:id="rId12"/>
    <p:sldLayoutId id="2147483706" r:id="rId13"/>
    <p:sldLayoutId id="2147483705" r:id="rId14"/>
    <p:sldLayoutId id="2147483691" r:id="rId15"/>
    <p:sldLayoutId id="2147483692" r:id="rId16"/>
    <p:sldLayoutId id="2147483693" r:id="rId17"/>
    <p:sldLayoutId id="2147483694" r:id="rId18"/>
    <p:sldLayoutId id="2147483696" r:id="rId19"/>
    <p:sldLayoutId id="2147483683" r:id="rId20"/>
    <p:sldLayoutId id="2147483707" r:id="rId21"/>
    <p:sldLayoutId id="2147483708" r:id="rId22"/>
    <p:sldLayoutId id="2147483709" r:id="rId23"/>
  </p:sldLayoutIdLst>
  <p:txStyles>
    <p:titleStyle>
      <a:lvl1pPr algn="ctr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 kern="1200">
          <a:solidFill>
            <a:srgbClr val="990000"/>
          </a:solidFill>
          <a:latin typeface="+mj-lt"/>
          <a:ea typeface="+mj-ea"/>
          <a:cs typeface="+mj-cs"/>
        </a:defRPr>
      </a:lvl1pPr>
      <a:lvl2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2pPr>
      <a:lvl3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3pPr>
      <a:lvl4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4pPr>
      <a:lvl5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5pPr>
      <a:lvl6pPr marL="4572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6pPr>
      <a:lvl7pPr marL="9144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7pPr>
      <a:lvl8pPr marL="13716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8pPr>
      <a:lvl9pPr marL="18288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9pPr>
    </p:titleStyle>
    <p:bodyStyle>
      <a:lvl1pPr marL="173038" indent="-173038" algn="l" defTabSz="685800" rtl="0" eaLnBrk="1" fontAlgn="base" hangingPunct="1">
        <a:lnSpc>
          <a:spcPct val="100000"/>
        </a:lnSpc>
        <a:spcBef>
          <a:spcPts val="750"/>
        </a:spcBef>
        <a:spcAft>
          <a:spcPct val="0"/>
        </a:spcAft>
        <a:buFont typeface="Arial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346075" indent="-174625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Wingdings" panose="05000000000000000000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512763" indent="-166688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♦"/>
        <a:tabLst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173038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»"/>
        <a:tabLst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858838" indent="-173038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○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github.com/physicell-training/03-What-is-ABM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hysicell-training/master-list" TargetMode="External"/><Relationship Id="rId2" Type="http://schemas.openxmlformats.org/officeDocument/2006/relationships/hyperlink" Target="https://github.com/physicell-training/04-PhysiCell-intro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://dx.doi.org/10.1200/CCI.18.00069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9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Lesson 3:</a:t>
            </a:r>
            <a:r>
              <a:rPr lang="en-US" dirty="0"/>
              <a:t> What is an agent-based model?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Paul Macklin, Ph.D.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accent4">
                    <a:lumMod val="50000"/>
                  </a:schemeClr>
                </a:solidFill>
              </a:rPr>
              <a:t>@</a:t>
            </a:r>
            <a:r>
              <a:rPr lang="en-US" sz="1800" dirty="0" err="1">
                <a:solidFill>
                  <a:schemeClr val="accent4">
                    <a:lumMod val="50000"/>
                  </a:schemeClr>
                </a:solidFill>
              </a:rPr>
              <a:t>MathCancer</a:t>
            </a:r>
            <a:endParaRPr lang="en-US" sz="1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1800" u="sng" dirty="0"/>
              <a:t>last updated</a:t>
            </a:r>
            <a:r>
              <a:rPr lang="en-US" sz="1800" dirty="0"/>
              <a:t>: February </a:t>
            </a:r>
            <a:r>
              <a:rPr lang="en-US" sz="1800" dirty="0" smtClean="0"/>
              <a:t>11, </a:t>
            </a:r>
            <a:r>
              <a:rPr lang="en-US" sz="1800" dirty="0"/>
              <a:t>2020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34F3219-C3E5-4037-A29B-5892A640AF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9148" y="3025746"/>
            <a:ext cx="228600" cy="228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4695" y="57090"/>
            <a:ext cx="3880871" cy="40011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b="1" dirty="0"/>
              <a:t>Slides, videos, links and more:</a:t>
            </a:r>
          </a:p>
          <a:p>
            <a:r>
              <a:rPr lang="en-US" dirty="0">
                <a:hlinkClick r:id="rId4"/>
              </a:rPr>
              <a:t>https://github.com/physicell-training/03-What-is-ABM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9520" y="2880360"/>
            <a:ext cx="1371600" cy="1371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" y="34290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296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off-lattice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1" u="sng" dirty="0"/>
              <a:t>Vertex-based models</a:t>
            </a:r>
            <a:r>
              <a:rPr lang="en-US" b="1" dirty="0"/>
              <a:t>:</a:t>
            </a:r>
          </a:p>
          <a:p>
            <a:pPr lvl="1"/>
            <a:r>
              <a:rPr lang="en-US" dirty="0"/>
              <a:t>Densely packed cells look like polyhedral</a:t>
            </a:r>
          </a:p>
          <a:p>
            <a:pPr lvl="1"/>
            <a:r>
              <a:rPr lang="en-US" dirty="0"/>
              <a:t>Model the movement of the vertices, instead of the </a:t>
            </a:r>
            <a:r>
              <a:rPr lang="en-US" dirty="0" smtClean="0"/>
              <a:t>cells</a:t>
            </a:r>
          </a:p>
          <a:p>
            <a:pPr lvl="1"/>
            <a:r>
              <a:rPr lang="en-US" b="1" dirty="0" smtClean="0"/>
              <a:t>Spatial resolution: </a:t>
            </a:r>
            <a:r>
              <a:rPr lang="en-US" dirty="0" smtClean="0"/>
              <a:t>1 polyhedron per cell, approximating morphology</a:t>
            </a:r>
          </a:p>
          <a:p>
            <a:pPr lvl="1"/>
            <a:endParaRPr lang="en-US" sz="1500" b="1" dirty="0"/>
          </a:p>
          <a:p>
            <a:r>
              <a:rPr lang="en-US" b="1" u="sng" dirty="0"/>
              <a:t>Center-based models</a:t>
            </a:r>
            <a:r>
              <a:rPr lang="en-US" b="1" dirty="0"/>
              <a:t>:</a:t>
            </a:r>
          </a:p>
          <a:p>
            <a:pPr lvl="1"/>
            <a:r>
              <a:rPr lang="en-US" dirty="0"/>
              <a:t>Model movement of cell </a:t>
            </a:r>
            <a:r>
              <a:rPr lang="en-US" dirty="0" smtClean="0"/>
              <a:t>centers</a:t>
            </a:r>
          </a:p>
          <a:p>
            <a:pPr lvl="1"/>
            <a:r>
              <a:rPr lang="en-US" dirty="0" smtClean="0"/>
              <a:t>Write force balance laws for each cell (classic physics!)</a:t>
            </a:r>
          </a:p>
          <a:p>
            <a:pPr lvl="1"/>
            <a:r>
              <a:rPr lang="en-US" dirty="0" smtClean="0"/>
              <a:t>Update cell velocities and positions based on forces</a:t>
            </a:r>
          </a:p>
          <a:p>
            <a:pPr lvl="1"/>
            <a:r>
              <a:rPr lang="en-US" dirty="0" smtClean="0"/>
              <a:t>Append </a:t>
            </a:r>
            <a:r>
              <a:rPr lang="en-US" dirty="0"/>
              <a:t>extra biology to each cell as </a:t>
            </a:r>
            <a:r>
              <a:rPr lang="en-US" dirty="0" smtClean="0"/>
              <a:t>needed</a:t>
            </a:r>
          </a:p>
          <a:p>
            <a:pPr lvl="1"/>
            <a:r>
              <a:rPr lang="en-US" b="1" dirty="0" smtClean="0"/>
              <a:t>Spatial resolution: </a:t>
            </a:r>
            <a:r>
              <a:rPr lang="en-US" dirty="0" smtClean="0"/>
              <a:t>1 agent per cell</a:t>
            </a:r>
          </a:p>
          <a:p>
            <a:pPr lvl="1"/>
            <a:endParaRPr lang="en-US" b="1" dirty="0"/>
          </a:p>
          <a:p>
            <a:r>
              <a:rPr lang="en-US" b="1" u="sng" dirty="0" smtClean="0"/>
              <a:t>Subcellular element models</a:t>
            </a:r>
            <a:r>
              <a:rPr lang="en-US" b="1" dirty="0" smtClean="0"/>
              <a:t>: </a:t>
            </a:r>
          </a:p>
          <a:p>
            <a:pPr lvl="1"/>
            <a:r>
              <a:rPr lang="en-US" dirty="0" smtClean="0"/>
              <a:t>Model movement of cell parts with individual agents (subcellular elements)</a:t>
            </a:r>
          </a:p>
          <a:p>
            <a:pPr lvl="1"/>
            <a:r>
              <a:rPr lang="en-US" dirty="0" smtClean="0"/>
              <a:t>Write </a:t>
            </a:r>
            <a:r>
              <a:rPr lang="en-US" dirty="0"/>
              <a:t>force balance laws for each </a:t>
            </a:r>
            <a:r>
              <a:rPr lang="en-US" dirty="0" smtClean="0"/>
              <a:t>part </a:t>
            </a:r>
            <a:r>
              <a:rPr lang="en-US" dirty="0"/>
              <a:t>(classic physics!)</a:t>
            </a:r>
          </a:p>
          <a:p>
            <a:pPr lvl="1"/>
            <a:r>
              <a:rPr lang="en-US" dirty="0"/>
              <a:t>Update </a:t>
            </a:r>
            <a:r>
              <a:rPr lang="en-US" dirty="0" smtClean="0"/>
              <a:t>agent velocities </a:t>
            </a:r>
            <a:r>
              <a:rPr lang="en-US" dirty="0"/>
              <a:t>and positions based on forces</a:t>
            </a:r>
          </a:p>
          <a:p>
            <a:pPr lvl="1"/>
            <a:r>
              <a:rPr lang="en-US" dirty="0" smtClean="0"/>
              <a:t>Model cell growth, cycling, death, etc. with additional operations:</a:t>
            </a:r>
          </a:p>
          <a:p>
            <a:pPr lvl="2"/>
            <a:r>
              <a:rPr lang="en-US" dirty="0" smtClean="0"/>
              <a:t>grow, divide, shrink, fuse, and eliminate subcellular elements</a:t>
            </a:r>
            <a:endParaRPr lang="en-US" dirty="0"/>
          </a:p>
          <a:p>
            <a:pPr lvl="1"/>
            <a:r>
              <a:rPr lang="en-US" b="1" dirty="0" smtClean="0"/>
              <a:t>Spatial resolution</a:t>
            </a:r>
            <a:r>
              <a:rPr lang="en-US" b="1" dirty="0"/>
              <a:t>: </a:t>
            </a:r>
            <a:r>
              <a:rPr lang="en-US" dirty="0" smtClean="0"/>
              <a:t>multiple agents </a:t>
            </a:r>
            <a:r>
              <a:rPr lang="en-US" dirty="0"/>
              <a:t>per </a:t>
            </a:r>
            <a:r>
              <a:rPr lang="en-US" dirty="0" smtClean="0"/>
              <a:t>cell to approximate morphology</a:t>
            </a:r>
            <a:endParaRPr lang="en-US" dirty="0"/>
          </a:p>
          <a:p>
            <a:pPr lvl="1"/>
            <a:endParaRPr lang="en-US" b="1" dirty="0" smtClean="0"/>
          </a:p>
          <a:p>
            <a:pPr lvl="1"/>
            <a:endParaRPr lang="en-US" b="1" dirty="0"/>
          </a:p>
          <a:p>
            <a:endParaRPr lang="en-US" dirty="0"/>
          </a:p>
        </p:txBody>
      </p:sp>
      <p:grpSp>
        <p:nvGrpSpPr>
          <p:cNvPr id="4" name="Group 3"/>
          <p:cNvGrpSpPr>
            <a:grpSpLocks noChangeAspect="1"/>
          </p:cNvGrpSpPr>
          <p:nvPr/>
        </p:nvGrpSpPr>
        <p:grpSpPr>
          <a:xfrm rot="10800000">
            <a:off x="6434020" y="726186"/>
            <a:ext cx="1408187" cy="947570"/>
            <a:chOff x="4742140" y="1188963"/>
            <a:chExt cx="2034649" cy="1369120"/>
          </a:xfrm>
        </p:grpSpPr>
        <p:sp>
          <p:nvSpPr>
            <p:cNvPr id="6" name="Regular Pentagon 5"/>
            <p:cNvSpPr/>
            <p:nvPr/>
          </p:nvSpPr>
          <p:spPr>
            <a:xfrm rot="19721767">
              <a:off x="4795477" y="1188963"/>
              <a:ext cx="1243792" cy="1011594"/>
            </a:xfrm>
            <a:prstGeom prst="pentagon">
              <a:avLst/>
            </a:prstGeom>
            <a:noFill/>
            <a:ln w="12700">
              <a:solidFill>
                <a:srgbClr val="000000"/>
              </a:solidFill>
            </a:ln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en-US" sz="1800" i="1">
                <a:solidFill>
                  <a:srgbClr val="000000"/>
                </a:solidFill>
                <a:ea typeface="ＭＳ Ｐゴシック" charset="-128"/>
              </a:endParaRPr>
            </a:p>
          </p:txBody>
        </p:sp>
        <p:cxnSp>
          <p:nvCxnSpPr>
            <p:cNvPr id="15" name="Straight Connector 14"/>
            <p:cNvCxnSpPr>
              <a:stCxn id="6" idx="4"/>
            </p:cNvCxnSpPr>
            <p:nvPr/>
          </p:nvCxnSpPr>
          <p:spPr>
            <a:xfrm rot="10800000" flipH="1" flipV="1">
              <a:off x="6008572" y="1927222"/>
              <a:ext cx="430703" cy="140219"/>
            </a:xfrm>
            <a:prstGeom prst="line">
              <a:avLst/>
            </a:prstGeom>
            <a:ln w="12700">
              <a:solidFill>
                <a:srgbClr val="000000"/>
              </a:solidFill>
            </a:ln>
          </p:spPr>
        </p:cxnSp>
        <p:cxnSp>
          <p:nvCxnSpPr>
            <p:cNvPr id="21" name="Straight Connector 20"/>
            <p:cNvCxnSpPr>
              <a:stCxn id="6" idx="1"/>
            </p:cNvCxnSpPr>
            <p:nvPr/>
          </p:nvCxnSpPr>
          <p:spPr>
            <a:xfrm rot="10800000" flipV="1">
              <a:off x="4742140" y="1915862"/>
              <a:ext cx="81833" cy="42742"/>
            </a:xfrm>
            <a:prstGeom prst="line">
              <a:avLst/>
            </a:prstGeom>
            <a:ln w="12700">
              <a:solidFill>
                <a:srgbClr val="000000"/>
              </a:solidFill>
            </a:ln>
          </p:spPr>
        </p:cxnSp>
        <p:cxnSp>
          <p:nvCxnSpPr>
            <p:cNvPr id="27" name="Straight Connector 26"/>
            <p:cNvCxnSpPr>
              <a:stCxn id="6" idx="2"/>
            </p:cNvCxnSpPr>
            <p:nvPr/>
          </p:nvCxnSpPr>
          <p:spPr>
            <a:xfrm rot="10800000" flipV="1">
              <a:off x="5175655" y="2326624"/>
              <a:ext cx="176118" cy="231459"/>
            </a:xfrm>
            <a:prstGeom prst="line">
              <a:avLst/>
            </a:prstGeom>
            <a:ln w="12700">
              <a:solidFill>
                <a:srgbClr val="000000"/>
              </a:solidFill>
            </a:ln>
          </p:spPr>
        </p:cxnSp>
        <p:cxnSp>
          <p:nvCxnSpPr>
            <p:cNvPr id="30" name="Straight Arrow Connector 29"/>
            <p:cNvCxnSpPr>
              <a:stCxn id="6" idx="3"/>
            </p:cNvCxnSpPr>
            <p:nvPr/>
          </p:nvCxnSpPr>
          <p:spPr>
            <a:xfrm rot="10800000" flipH="1" flipV="1">
              <a:off x="5680173" y="2126925"/>
              <a:ext cx="72092" cy="431158"/>
            </a:xfrm>
            <a:prstGeom prst="straightConnector1">
              <a:avLst/>
            </a:prstGeom>
            <a:ln w="12700">
              <a:solidFill>
                <a:srgbClr val="000000"/>
              </a:solidFill>
            </a:ln>
          </p:spPr>
        </p:cxnSp>
        <p:cxnSp>
          <p:nvCxnSpPr>
            <p:cNvPr id="82" name="Straight Connector 81"/>
            <p:cNvCxnSpPr/>
            <p:nvPr/>
          </p:nvCxnSpPr>
          <p:spPr bwMode="auto">
            <a:xfrm rot="10800000" flipV="1">
              <a:off x="6439276" y="1740038"/>
              <a:ext cx="337513" cy="327401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6" name="Straight Arrow Connector 85"/>
            <p:cNvCxnSpPr/>
            <p:nvPr/>
          </p:nvCxnSpPr>
          <p:spPr>
            <a:xfrm rot="10800000" flipH="1" flipV="1">
              <a:off x="6439274" y="2067440"/>
              <a:ext cx="156792" cy="490643"/>
            </a:xfrm>
            <a:prstGeom prst="straightConnector1">
              <a:avLst/>
            </a:prstGeom>
            <a:ln w="12700">
              <a:solidFill>
                <a:srgbClr val="000000"/>
              </a:solidFill>
            </a:ln>
          </p:spPr>
        </p:cxnSp>
        <p:cxnSp>
          <p:nvCxnSpPr>
            <p:cNvPr id="94" name="Straight Connector 93"/>
            <p:cNvCxnSpPr/>
            <p:nvPr/>
          </p:nvCxnSpPr>
          <p:spPr>
            <a:xfrm flipV="1">
              <a:off x="5984641" y="1605718"/>
              <a:ext cx="226448" cy="328562"/>
            </a:xfrm>
            <a:prstGeom prst="line">
              <a:avLst/>
            </a:prstGeom>
            <a:ln w="24000">
              <a:solidFill>
                <a:srgbClr val="ED1C24"/>
              </a:solidFill>
              <a:tailEnd type="triangle"/>
            </a:ln>
          </p:spPr>
        </p:cxnSp>
        <p:cxnSp>
          <p:nvCxnSpPr>
            <p:cNvPr id="117" name="Straight Connector 116"/>
            <p:cNvCxnSpPr>
              <a:endCxn id="6" idx="4"/>
            </p:cNvCxnSpPr>
            <p:nvPr/>
          </p:nvCxnSpPr>
          <p:spPr>
            <a:xfrm rot="10800000" flipH="1" flipV="1">
              <a:off x="5643494" y="1821961"/>
              <a:ext cx="365079" cy="105259"/>
            </a:xfrm>
            <a:prstGeom prst="line">
              <a:avLst/>
            </a:prstGeom>
            <a:ln w="24000">
              <a:solidFill>
                <a:srgbClr val="ED1C24"/>
              </a:solidFill>
              <a:headEnd type="triangle"/>
            </a:ln>
          </p:spPr>
        </p:cxnSp>
        <p:cxnSp>
          <p:nvCxnSpPr>
            <p:cNvPr id="124" name="Straight Connector 123"/>
            <p:cNvCxnSpPr>
              <a:endCxn id="6" idx="4"/>
            </p:cNvCxnSpPr>
            <p:nvPr/>
          </p:nvCxnSpPr>
          <p:spPr>
            <a:xfrm rot="10800000">
              <a:off x="6008572" y="1927222"/>
              <a:ext cx="68760" cy="344757"/>
            </a:xfrm>
            <a:prstGeom prst="line">
              <a:avLst/>
            </a:prstGeom>
            <a:ln w="24000">
              <a:solidFill>
                <a:srgbClr val="ED1C24"/>
              </a:solidFill>
              <a:headEnd type="triangle"/>
            </a:ln>
          </p:spPr>
        </p:cxnSp>
      </p:grpSp>
      <p:grpSp>
        <p:nvGrpSpPr>
          <p:cNvPr id="73" name="Group 72"/>
          <p:cNvGrpSpPr/>
          <p:nvPr/>
        </p:nvGrpSpPr>
        <p:grpSpPr>
          <a:xfrm rot="20635876" flipH="1">
            <a:off x="6097462" y="1557806"/>
            <a:ext cx="1606834" cy="1470475"/>
            <a:chOff x="4325439" y="1229729"/>
            <a:chExt cx="1606834" cy="1470475"/>
          </a:xfrm>
        </p:grpSpPr>
        <p:sp>
          <p:nvSpPr>
            <p:cNvPr id="22" name="Oval 21"/>
            <p:cNvSpPr/>
            <p:nvPr/>
          </p:nvSpPr>
          <p:spPr>
            <a:xfrm>
              <a:off x="4822794" y="1746334"/>
              <a:ext cx="548640" cy="54864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5383633" y="1624414"/>
              <a:ext cx="548640" cy="54864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5206559" y="2151564"/>
              <a:ext cx="548640" cy="548640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4325439" y="2024865"/>
              <a:ext cx="548640" cy="54864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5008710" y="1229729"/>
              <a:ext cx="548640" cy="54864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Group 35"/>
            <p:cNvGrpSpPr>
              <a:grpSpLocks noChangeAspect="1"/>
            </p:cNvGrpSpPr>
            <p:nvPr/>
          </p:nvGrpSpPr>
          <p:grpSpPr>
            <a:xfrm>
              <a:off x="4597737" y="1489178"/>
              <a:ext cx="1074400" cy="936706"/>
              <a:chOff x="5677567" y="1889142"/>
              <a:chExt cx="2424721" cy="2113973"/>
            </a:xfrm>
          </p:grpSpPr>
          <p:cxnSp>
            <p:nvCxnSpPr>
              <p:cNvPr id="218" name="Straight Connector 217"/>
              <p:cNvCxnSpPr>
                <a:cxnSpLocks/>
              </p:cNvCxnSpPr>
              <p:nvPr/>
            </p:nvCxnSpPr>
            <p:spPr>
              <a:xfrm flipV="1">
                <a:off x="6788400" y="1889142"/>
                <a:ext cx="474640" cy="1227778"/>
              </a:xfrm>
              <a:prstGeom prst="line">
                <a:avLst/>
              </a:prstGeom>
              <a:ln w="24000">
                <a:solidFill>
                  <a:srgbClr val="ED1C24"/>
                </a:solidFill>
                <a:tailEnd type="triangle"/>
              </a:ln>
            </p:spPr>
          </p:cxnSp>
          <p:cxnSp>
            <p:nvCxnSpPr>
              <p:cNvPr id="220" name="Straight Connector 219"/>
              <p:cNvCxnSpPr>
                <a:cxnSpLocks/>
              </p:cNvCxnSpPr>
              <p:nvPr/>
            </p:nvCxnSpPr>
            <p:spPr>
              <a:xfrm flipV="1">
                <a:off x="5677567" y="3106437"/>
                <a:ext cx="1096326" cy="638223"/>
              </a:xfrm>
              <a:prstGeom prst="line">
                <a:avLst/>
              </a:prstGeom>
              <a:ln w="24000">
                <a:solidFill>
                  <a:srgbClr val="ED1C24"/>
                </a:solidFill>
                <a:headEnd type="triangle"/>
              </a:ln>
            </p:spPr>
          </p:cxnSp>
          <p:cxnSp>
            <p:nvCxnSpPr>
              <p:cNvPr id="224" name="Straight Connector 223"/>
              <p:cNvCxnSpPr>
                <a:cxnSpLocks/>
              </p:cNvCxnSpPr>
              <p:nvPr/>
            </p:nvCxnSpPr>
            <p:spPr>
              <a:xfrm flipH="1" flipV="1">
                <a:off x="6793614" y="3121287"/>
                <a:ext cx="877036" cy="881828"/>
              </a:xfrm>
              <a:prstGeom prst="line">
                <a:avLst/>
              </a:prstGeom>
              <a:ln w="24000">
                <a:solidFill>
                  <a:srgbClr val="ED1C24"/>
                </a:solidFill>
                <a:headEnd type="triangle"/>
              </a:ln>
            </p:spPr>
          </p:cxnSp>
          <p:cxnSp>
            <p:nvCxnSpPr>
              <p:cNvPr id="227" name="Straight Connector 226"/>
              <p:cNvCxnSpPr>
                <a:cxnSpLocks/>
              </p:cNvCxnSpPr>
              <p:nvPr/>
            </p:nvCxnSpPr>
            <p:spPr>
              <a:xfrm flipH="1">
                <a:off x="6773898" y="2773836"/>
                <a:ext cx="1328390" cy="342962"/>
              </a:xfrm>
              <a:prstGeom prst="line">
                <a:avLst/>
              </a:prstGeom>
              <a:ln w="24000">
                <a:solidFill>
                  <a:srgbClr val="ED1C24"/>
                </a:solidFill>
                <a:headEnd type="triangle"/>
              </a:ln>
            </p:spPr>
          </p:cxnSp>
          <p:cxnSp>
            <p:nvCxnSpPr>
              <p:cNvPr id="233" name="Straight Connector 232"/>
              <p:cNvCxnSpPr>
                <a:cxnSpLocks/>
              </p:cNvCxnSpPr>
              <p:nvPr/>
            </p:nvCxnSpPr>
            <p:spPr>
              <a:xfrm>
                <a:off x="6915746" y="3359645"/>
                <a:ext cx="372695" cy="398698"/>
              </a:xfrm>
              <a:prstGeom prst="line">
                <a:avLst/>
              </a:prstGeom>
              <a:ln w="24000">
                <a:solidFill>
                  <a:schemeClr val="tx1"/>
                </a:solidFill>
                <a:headEnd type="triangle"/>
              </a:ln>
            </p:spPr>
          </p:cxnSp>
          <p:cxnSp>
            <p:nvCxnSpPr>
              <p:cNvPr id="237" name="Straight Connector 236"/>
              <p:cNvCxnSpPr>
                <a:cxnSpLocks/>
              </p:cNvCxnSpPr>
              <p:nvPr/>
            </p:nvCxnSpPr>
            <p:spPr>
              <a:xfrm flipH="1">
                <a:off x="6068242" y="3209133"/>
                <a:ext cx="375543" cy="216415"/>
              </a:xfrm>
              <a:prstGeom prst="line">
                <a:avLst/>
              </a:prstGeom>
              <a:ln w="24000">
                <a:solidFill>
                  <a:schemeClr val="tx1"/>
                </a:solidFill>
                <a:headEnd type="triangle"/>
              </a:ln>
            </p:spPr>
          </p:cxnSp>
          <p:cxnSp>
            <p:nvCxnSpPr>
              <p:cNvPr id="239" name="Straight Connector 238"/>
              <p:cNvCxnSpPr>
                <a:cxnSpLocks/>
              </p:cNvCxnSpPr>
              <p:nvPr/>
            </p:nvCxnSpPr>
            <p:spPr>
              <a:xfrm flipV="1">
                <a:off x="7070748" y="2773839"/>
                <a:ext cx="664972" cy="187787"/>
              </a:xfrm>
              <a:prstGeom prst="line">
                <a:avLst/>
              </a:prstGeom>
              <a:ln w="24000">
                <a:solidFill>
                  <a:schemeClr val="tx1"/>
                </a:solidFill>
                <a:headEnd type="triangle"/>
              </a:ln>
            </p:spPr>
          </p:cxnSp>
          <p:cxnSp>
            <p:nvCxnSpPr>
              <p:cNvPr id="242" name="Straight Connector 241"/>
              <p:cNvCxnSpPr>
                <a:cxnSpLocks/>
              </p:cNvCxnSpPr>
              <p:nvPr/>
            </p:nvCxnSpPr>
            <p:spPr>
              <a:xfrm flipV="1">
                <a:off x="6817274" y="2194345"/>
                <a:ext cx="253474" cy="573789"/>
              </a:xfrm>
              <a:prstGeom prst="line">
                <a:avLst/>
              </a:prstGeom>
              <a:ln w="24000">
                <a:solidFill>
                  <a:schemeClr val="tx1"/>
                </a:solidFill>
                <a:headEnd type="triangle"/>
              </a:ln>
            </p:spPr>
          </p:cxnSp>
        </p:grpSp>
      </p:grpSp>
      <p:grpSp>
        <p:nvGrpSpPr>
          <p:cNvPr id="130" name="Group 129"/>
          <p:cNvGrpSpPr/>
          <p:nvPr/>
        </p:nvGrpSpPr>
        <p:grpSpPr>
          <a:xfrm>
            <a:off x="6318409" y="3138632"/>
            <a:ext cx="2069755" cy="1250943"/>
            <a:chOff x="6583515" y="3159601"/>
            <a:chExt cx="2069755" cy="1250943"/>
          </a:xfrm>
        </p:grpSpPr>
        <p:grpSp>
          <p:nvGrpSpPr>
            <p:cNvPr id="112" name="Group 111"/>
            <p:cNvGrpSpPr/>
            <p:nvPr/>
          </p:nvGrpSpPr>
          <p:grpSpPr>
            <a:xfrm>
              <a:off x="6583515" y="3197840"/>
              <a:ext cx="1099672" cy="1212704"/>
              <a:chOff x="6583515" y="3197840"/>
              <a:chExt cx="1099672" cy="1212704"/>
            </a:xfrm>
          </p:grpSpPr>
          <p:sp>
            <p:nvSpPr>
              <p:cNvPr id="134" name="Oval 133"/>
              <p:cNvSpPr/>
              <p:nvPr/>
            </p:nvSpPr>
            <p:spPr>
              <a:xfrm>
                <a:off x="6583515" y="3387045"/>
                <a:ext cx="1023499" cy="1023499"/>
              </a:xfrm>
              <a:prstGeom prst="ellipse">
                <a:avLst/>
              </a:prstGeom>
              <a:solidFill>
                <a:schemeClr val="accent4">
                  <a:alpha val="40000"/>
                </a:schemeClr>
              </a:solidFill>
              <a:ln w="38100">
                <a:solidFill>
                  <a:schemeClr val="accent4">
                    <a:shade val="50000"/>
                    <a:alpha val="70000"/>
                  </a:schemeClr>
                </a:solidFill>
                <a:prstDash val="sysDot"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10" name="Group 109"/>
              <p:cNvGrpSpPr/>
              <p:nvPr/>
            </p:nvGrpSpPr>
            <p:grpSpPr>
              <a:xfrm>
                <a:off x="6585948" y="3197840"/>
                <a:ext cx="1097239" cy="1119192"/>
                <a:chOff x="6585948" y="3197840"/>
                <a:chExt cx="1097239" cy="1119192"/>
              </a:xfrm>
            </p:grpSpPr>
            <p:sp>
              <p:nvSpPr>
                <p:cNvPr id="148" name="Oval 147"/>
                <p:cNvSpPr/>
                <p:nvPr/>
              </p:nvSpPr>
              <p:spPr>
                <a:xfrm>
                  <a:off x="6692647" y="3539900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9" name="Oval 148"/>
                <p:cNvSpPr/>
                <p:nvPr/>
              </p:nvSpPr>
              <p:spPr>
                <a:xfrm>
                  <a:off x="6585948" y="3707276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0" name="Oval 149"/>
                <p:cNvSpPr/>
                <p:nvPr/>
              </p:nvSpPr>
              <p:spPr>
                <a:xfrm>
                  <a:off x="6783027" y="3685438"/>
                  <a:ext cx="199941" cy="199941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1" name="Oval 150"/>
                <p:cNvSpPr/>
                <p:nvPr/>
              </p:nvSpPr>
              <p:spPr>
                <a:xfrm>
                  <a:off x="6895931" y="3519400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2" name="Oval 151"/>
                <p:cNvSpPr/>
                <p:nvPr/>
              </p:nvSpPr>
              <p:spPr>
                <a:xfrm>
                  <a:off x="6685839" y="3874731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3" name="Oval 152"/>
                <p:cNvSpPr/>
                <p:nvPr/>
              </p:nvSpPr>
              <p:spPr>
                <a:xfrm>
                  <a:off x="6965908" y="3852818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4" name="Oval 153"/>
                <p:cNvSpPr/>
                <p:nvPr/>
              </p:nvSpPr>
              <p:spPr>
                <a:xfrm>
                  <a:off x="7008331" y="3361783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5" name="Oval 154"/>
                <p:cNvSpPr/>
                <p:nvPr/>
              </p:nvSpPr>
              <p:spPr>
                <a:xfrm>
                  <a:off x="7091915" y="3533353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6" name="Oval 155"/>
                <p:cNvSpPr/>
                <p:nvPr/>
              </p:nvSpPr>
              <p:spPr>
                <a:xfrm>
                  <a:off x="6980071" y="3677724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7" name="Oval 156"/>
                <p:cNvSpPr/>
                <p:nvPr/>
              </p:nvSpPr>
              <p:spPr>
                <a:xfrm>
                  <a:off x="6865574" y="3879106"/>
                  <a:ext cx="112536" cy="112536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8" name="Oval 157"/>
                <p:cNvSpPr/>
                <p:nvPr/>
              </p:nvSpPr>
              <p:spPr>
                <a:xfrm>
                  <a:off x="6711107" y="4061611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9" name="Oval 158"/>
                <p:cNvSpPr/>
                <p:nvPr/>
              </p:nvSpPr>
              <p:spPr>
                <a:xfrm>
                  <a:off x="7151446" y="3803086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0" name="Oval 159"/>
                <p:cNvSpPr/>
                <p:nvPr/>
              </p:nvSpPr>
              <p:spPr>
                <a:xfrm>
                  <a:off x="7442476" y="3486669"/>
                  <a:ext cx="152377" cy="152377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1" name="Oval 160"/>
                <p:cNvSpPr/>
                <p:nvPr/>
              </p:nvSpPr>
              <p:spPr>
                <a:xfrm>
                  <a:off x="7432352" y="3646957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3" name="Oval 162"/>
                <p:cNvSpPr/>
                <p:nvPr/>
              </p:nvSpPr>
              <p:spPr>
                <a:xfrm>
                  <a:off x="7500307" y="4013673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4" name="Oval 163"/>
                <p:cNvSpPr/>
                <p:nvPr/>
              </p:nvSpPr>
              <p:spPr>
                <a:xfrm>
                  <a:off x="7350317" y="4017231"/>
                  <a:ext cx="149990" cy="14999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5" name="Oval 164"/>
                <p:cNvSpPr/>
                <p:nvPr/>
              </p:nvSpPr>
              <p:spPr>
                <a:xfrm>
                  <a:off x="7184231" y="3985966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6" name="Oval 165"/>
                <p:cNvSpPr/>
                <p:nvPr/>
              </p:nvSpPr>
              <p:spPr>
                <a:xfrm>
                  <a:off x="7006031" y="4032131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7" name="Oval 166"/>
                <p:cNvSpPr/>
                <p:nvPr/>
              </p:nvSpPr>
              <p:spPr>
                <a:xfrm>
                  <a:off x="6859137" y="4134152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8" name="Oval 167"/>
                <p:cNvSpPr/>
                <p:nvPr/>
              </p:nvSpPr>
              <p:spPr>
                <a:xfrm>
                  <a:off x="7316953" y="3878260"/>
                  <a:ext cx="146171" cy="146171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9" name="Oval 168"/>
                <p:cNvSpPr/>
                <p:nvPr/>
              </p:nvSpPr>
              <p:spPr>
                <a:xfrm>
                  <a:off x="7250673" y="3661895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0" name="Oval 169"/>
                <p:cNvSpPr/>
                <p:nvPr/>
              </p:nvSpPr>
              <p:spPr>
                <a:xfrm>
                  <a:off x="7253619" y="3475976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1" name="Oval 170"/>
                <p:cNvSpPr/>
                <p:nvPr/>
              </p:nvSpPr>
              <p:spPr>
                <a:xfrm>
                  <a:off x="7167669" y="3718065"/>
                  <a:ext cx="74881" cy="74881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2" name="Oval 171"/>
                <p:cNvSpPr/>
                <p:nvPr/>
              </p:nvSpPr>
              <p:spPr>
                <a:xfrm>
                  <a:off x="7408319" y="3812910"/>
                  <a:ext cx="63270" cy="6327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3" name="Oval 172"/>
                <p:cNvSpPr/>
                <p:nvPr/>
              </p:nvSpPr>
              <p:spPr>
                <a:xfrm>
                  <a:off x="7126671" y="3968164"/>
                  <a:ext cx="71446" cy="71446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4" name="Oval 173"/>
                <p:cNvSpPr/>
                <p:nvPr/>
              </p:nvSpPr>
              <p:spPr>
                <a:xfrm>
                  <a:off x="6992120" y="3271429"/>
                  <a:ext cx="99795" cy="99795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5" name="Oval 174"/>
                <p:cNvSpPr/>
                <p:nvPr/>
              </p:nvSpPr>
              <p:spPr>
                <a:xfrm>
                  <a:off x="7030991" y="3197840"/>
                  <a:ext cx="68553" cy="68553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6" name="Oval 175"/>
                <p:cNvSpPr/>
                <p:nvPr/>
              </p:nvSpPr>
              <p:spPr>
                <a:xfrm>
                  <a:off x="6869598" y="3998774"/>
                  <a:ext cx="128141" cy="128141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2" name="Oval 161"/>
                <p:cNvSpPr/>
                <p:nvPr/>
              </p:nvSpPr>
              <p:spPr>
                <a:xfrm>
                  <a:off x="7461951" y="3826363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11" name="Group 110"/>
            <p:cNvGrpSpPr/>
            <p:nvPr/>
          </p:nvGrpSpPr>
          <p:grpSpPr>
            <a:xfrm>
              <a:off x="7447946" y="3159601"/>
              <a:ext cx="1205324" cy="1065596"/>
              <a:chOff x="7447946" y="3159601"/>
              <a:chExt cx="1205324" cy="1065596"/>
            </a:xfrm>
          </p:grpSpPr>
          <p:sp>
            <p:nvSpPr>
              <p:cNvPr id="135" name="Oval 134"/>
              <p:cNvSpPr/>
              <p:nvPr/>
            </p:nvSpPr>
            <p:spPr>
              <a:xfrm>
                <a:off x="7629771" y="3159601"/>
                <a:ext cx="1023499" cy="1023499"/>
              </a:xfrm>
              <a:prstGeom prst="ellipse">
                <a:avLst/>
              </a:prstGeom>
              <a:solidFill>
                <a:schemeClr val="accent6">
                  <a:alpha val="40000"/>
                </a:schemeClr>
              </a:solidFill>
              <a:ln w="38100">
                <a:prstDash val="sysDot"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09" name="Group 108"/>
              <p:cNvGrpSpPr/>
              <p:nvPr/>
            </p:nvGrpSpPr>
            <p:grpSpPr>
              <a:xfrm>
                <a:off x="7447946" y="3221346"/>
                <a:ext cx="1182148" cy="1003851"/>
                <a:chOff x="7447946" y="3221346"/>
                <a:chExt cx="1182148" cy="1003851"/>
              </a:xfrm>
            </p:grpSpPr>
            <p:sp>
              <p:nvSpPr>
                <p:cNvPr id="177" name="Oval 176"/>
                <p:cNvSpPr/>
                <p:nvPr/>
              </p:nvSpPr>
              <p:spPr>
                <a:xfrm>
                  <a:off x="7615137" y="3711646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8" name="Oval 177"/>
                <p:cNvSpPr/>
                <p:nvPr/>
              </p:nvSpPr>
              <p:spPr>
                <a:xfrm>
                  <a:off x="7584319" y="3528766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9" name="Oval 178"/>
                <p:cNvSpPr/>
                <p:nvPr/>
              </p:nvSpPr>
              <p:spPr>
                <a:xfrm>
                  <a:off x="7650297" y="3892274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0" name="Oval 179"/>
                <p:cNvSpPr/>
                <p:nvPr/>
              </p:nvSpPr>
              <p:spPr>
                <a:xfrm>
                  <a:off x="7754689" y="4042317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1" name="Oval 180"/>
                <p:cNvSpPr/>
                <p:nvPr/>
              </p:nvSpPr>
              <p:spPr>
                <a:xfrm>
                  <a:off x="7844474" y="3879106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2" name="Oval 181"/>
                <p:cNvSpPr/>
                <p:nvPr/>
              </p:nvSpPr>
              <p:spPr>
                <a:xfrm>
                  <a:off x="8036956" y="3883314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3" name="Oval 182"/>
                <p:cNvSpPr/>
                <p:nvPr/>
              </p:nvSpPr>
              <p:spPr>
                <a:xfrm>
                  <a:off x="8219211" y="3931456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4" name="Oval 183"/>
                <p:cNvSpPr/>
                <p:nvPr/>
              </p:nvSpPr>
              <p:spPr>
                <a:xfrm>
                  <a:off x="8205480" y="3738397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5" name="Oval 184"/>
                <p:cNvSpPr/>
                <p:nvPr/>
              </p:nvSpPr>
              <p:spPr>
                <a:xfrm>
                  <a:off x="8223295" y="3562763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6" name="Oval 185"/>
                <p:cNvSpPr/>
                <p:nvPr/>
              </p:nvSpPr>
              <p:spPr>
                <a:xfrm>
                  <a:off x="8411117" y="3604860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7" name="Oval 186"/>
                <p:cNvSpPr/>
                <p:nvPr/>
              </p:nvSpPr>
              <p:spPr>
                <a:xfrm>
                  <a:off x="8355774" y="3425092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8" name="Oval 187"/>
                <p:cNvSpPr/>
                <p:nvPr/>
              </p:nvSpPr>
              <p:spPr>
                <a:xfrm>
                  <a:off x="8258045" y="3263443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9" name="Oval 188"/>
                <p:cNvSpPr/>
                <p:nvPr/>
              </p:nvSpPr>
              <p:spPr>
                <a:xfrm>
                  <a:off x="8447214" y="3254841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0" name="Oval 189"/>
                <p:cNvSpPr/>
                <p:nvPr/>
              </p:nvSpPr>
              <p:spPr>
                <a:xfrm>
                  <a:off x="8125234" y="3398865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1" name="Oval 190"/>
                <p:cNvSpPr/>
                <p:nvPr/>
              </p:nvSpPr>
              <p:spPr>
                <a:xfrm>
                  <a:off x="8072624" y="3221346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2" name="Oval 191"/>
                <p:cNvSpPr/>
                <p:nvPr/>
              </p:nvSpPr>
              <p:spPr>
                <a:xfrm>
                  <a:off x="7551229" y="3339160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3" name="Oval 192"/>
                <p:cNvSpPr/>
                <p:nvPr/>
              </p:nvSpPr>
              <p:spPr>
                <a:xfrm>
                  <a:off x="7717037" y="3407652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4" name="Oval 193"/>
                <p:cNvSpPr/>
                <p:nvPr/>
              </p:nvSpPr>
              <p:spPr>
                <a:xfrm>
                  <a:off x="7890723" y="3334832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5" name="Oval 194"/>
                <p:cNvSpPr/>
                <p:nvPr/>
              </p:nvSpPr>
              <p:spPr>
                <a:xfrm>
                  <a:off x="7767199" y="3580726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6" name="Oval 195"/>
                <p:cNvSpPr/>
                <p:nvPr/>
              </p:nvSpPr>
              <p:spPr>
                <a:xfrm>
                  <a:off x="7950079" y="3513420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7" name="Oval 196"/>
                <p:cNvSpPr/>
                <p:nvPr/>
              </p:nvSpPr>
              <p:spPr>
                <a:xfrm>
                  <a:off x="7919166" y="3705795"/>
                  <a:ext cx="182880" cy="18288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8" name="Oval 197"/>
                <p:cNvSpPr/>
                <p:nvPr/>
              </p:nvSpPr>
              <p:spPr>
                <a:xfrm>
                  <a:off x="8095686" y="3654238"/>
                  <a:ext cx="136996" cy="136996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9" name="Oval 198"/>
                <p:cNvSpPr/>
                <p:nvPr/>
              </p:nvSpPr>
              <p:spPr>
                <a:xfrm>
                  <a:off x="7785197" y="3773034"/>
                  <a:ext cx="136996" cy="136996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0" name="Oval 199"/>
                <p:cNvSpPr/>
                <p:nvPr/>
              </p:nvSpPr>
              <p:spPr>
                <a:xfrm>
                  <a:off x="7447946" y="3371223"/>
                  <a:ext cx="110099" cy="110099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1" name="Oval 200"/>
                <p:cNvSpPr/>
                <p:nvPr/>
              </p:nvSpPr>
              <p:spPr>
                <a:xfrm>
                  <a:off x="8104612" y="3789687"/>
                  <a:ext cx="88573" cy="88573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2" name="Oval 201"/>
                <p:cNvSpPr/>
                <p:nvPr/>
              </p:nvSpPr>
              <p:spPr>
                <a:xfrm>
                  <a:off x="8125814" y="3570036"/>
                  <a:ext cx="88573" cy="88573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3" name="Oval 202"/>
                <p:cNvSpPr/>
                <p:nvPr/>
              </p:nvSpPr>
              <p:spPr>
                <a:xfrm>
                  <a:off x="8363137" y="3877181"/>
                  <a:ext cx="88573" cy="88573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4" name="Oval 203"/>
                <p:cNvSpPr/>
                <p:nvPr/>
              </p:nvSpPr>
              <p:spPr>
                <a:xfrm>
                  <a:off x="8071077" y="3466688"/>
                  <a:ext cx="54409" cy="54409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1" name="Oval 220"/>
                <p:cNvSpPr/>
                <p:nvPr/>
              </p:nvSpPr>
              <p:spPr>
                <a:xfrm>
                  <a:off x="8082966" y="3404226"/>
                  <a:ext cx="54409" cy="54409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2" name="Oval 221"/>
                <p:cNvSpPr/>
                <p:nvPr/>
              </p:nvSpPr>
              <p:spPr>
                <a:xfrm>
                  <a:off x="8299636" y="3506935"/>
                  <a:ext cx="54409" cy="54409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3" name="Oval 222"/>
                <p:cNvSpPr/>
                <p:nvPr/>
              </p:nvSpPr>
              <p:spPr>
                <a:xfrm>
                  <a:off x="8315054" y="3443083"/>
                  <a:ext cx="54409" cy="54409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5" name="Oval 224"/>
                <p:cNvSpPr/>
                <p:nvPr/>
              </p:nvSpPr>
              <p:spPr>
                <a:xfrm>
                  <a:off x="7886799" y="3516940"/>
                  <a:ext cx="70426" cy="70426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6" name="Oval 225"/>
                <p:cNvSpPr/>
                <p:nvPr/>
              </p:nvSpPr>
              <p:spPr>
                <a:xfrm>
                  <a:off x="8388360" y="3781981"/>
                  <a:ext cx="92750" cy="92750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8" name="Oval 227"/>
                <p:cNvSpPr/>
                <p:nvPr/>
              </p:nvSpPr>
              <p:spPr>
                <a:xfrm>
                  <a:off x="8366579" y="3722780"/>
                  <a:ext cx="61377" cy="61377"/>
                </a:xfrm>
                <a:prstGeom prst="ellipse">
                  <a:avLst/>
                </a:prstGeom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829820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does </a:t>
            </a:r>
            <a:r>
              <a:rPr lang="en-US" dirty="0" err="1" smtClean="0"/>
              <a:t>PhysiCell</a:t>
            </a:r>
            <a:r>
              <a:rPr lang="en-US" dirty="0" smtClean="0"/>
              <a:t> fit in?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PhysiCell</a:t>
            </a:r>
            <a:r>
              <a:rPr lang="en-US" dirty="0" smtClean="0"/>
              <a:t> is an </a:t>
            </a:r>
            <a:r>
              <a:rPr lang="en-US" b="1" dirty="0" smtClean="0"/>
              <a:t>off-lattice, center-based </a:t>
            </a:r>
            <a:r>
              <a:rPr lang="en-US" dirty="0" smtClean="0"/>
              <a:t>modeling platform</a:t>
            </a:r>
          </a:p>
          <a:p>
            <a:pPr lvl="1"/>
            <a:r>
              <a:rPr lang="en-US" b="1" dirty="0" smtClean="0"/>
              <a:t>Spatial resolution</a:t>
            </a:r>
            <a:r>
              <a:rPr lang="en-US" dirty="0" smtClean="0"/>
              <a:t>: one agent per cell</a:t>
            </a:r>
          </a:p>
          <a:p>
            <a:pPr lvl="1"/>
            <a:r>
              <a:rPr lang="en-US" b="1" dirty="0" smtClean="0"/>
              <a:t>A trick:</a:t>
            </a:r>
            <a:r>
              <a:rPr lang="en-US" dirty="0" smtClean="0"/>
              <a:t>  Use bigger agents to model cell collections or pieces of tissue.</a:t>
            </a:r>
          </a:p>
          <a:p>
            <a:pPr lvl="1"/>
            <a:endParaRPr lang="en-US" dirty="0"/>
          </a:p>
          <a:p>
            <a:r>
              <a:rPr lang="en-US" dirty="0" err="1" smtClean="0"/>
              <a:t>PhysiCell</a:t>
            </a:r>
            <a:r>
              <a:rPr lang="en-US" dirty="0" smtClean="0"/>
              <a:t> couples with PDE models of the microenvironment, making it a </a:t>
            </a:r>
            <a:r>
              <a:rPr lang="en-US" b="1" dirty="0" smtClean="0"/>
              <a:t>hybrid discrete-continuum approach. </a:t>
            </a:r>
          </a:p>
          <a:p>
            <a:pPr lvl="1"/>
            <a:r>
              <a:rPr lang="en-US" dirty="0" smtClean="0"/>
              <a:t>Since most</a:t>
            </a:r>
            <a:r>
              <a:rPr lang="en-US" i="1" dirty="0" smtClean="0"/>
              <a:t> </a:t>
            </a:r>
            <a:r>
              <a:rPr lang="en-US" dirty="0" smtClean="0"/>
              <a:t>useful agent-based models are coupled to PDE models of the microenvironment, we simply refer to them as agent-based models. </a:t>
            </a:r>
          </a:p>
          <a:p>
            <a:pPr lvl="1"/>
            <a:endParaRPr lang="en-US" dirty="0"/>
          </a:p>
          <a:p>
            <a:r>
              <a:rPr lang="en-US" dirty="0" err="1" smtClean="0"/>
              <a:t>PhysiCell</a:t>
            </a:r>
            <a:r>
              <a:rPr lang="en-US" dirty="0" smtClean="0"/>
              <a:t> uses ODEs and other technical to model dynamical details in individual cells. This makes it </a:t>
            </a:r>
            <a:r>
              <a:rPr lang="en-US" b="1" dirty="0" smtClean="0"/>
              <a:t>multiscale.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546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2B99157-DA0D-4841-A580-62EFB758D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3307B35-8D84-4BA2-8128-A71EB12F3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  <a:tabLst>
                <a:tab pos="1828800" algn="l"/>
              </a:tabLst>
            </a:pPr>
            <a:r>
              <a:rPr lang="en-US" b="1" dirty="0">
                <a:solidFill>
                  <a:srgbClr val="FF0000"/>
                </a:solidFill>
              </a:rPr>
              <a:t>Super fast:</a:t>
            </a:r>
            <a:r>
              <a:rPr lang="en-US" dirty="0"/>
              <a:t> 	Please proceed to 4 (Introduction to PhysiCell)</a:t>
            </a:r>
            <a:br>
              <a:rPr lang="en-US" dirty="0"/>
            </a:br>
            <a:r>
              <a:rPr lang="en-US" b="1" dirty="0"/>
              <a:t>link:</a:t>
            </a:r>
            <a:r>
              <a:rPr lang="en-US" dirty="0"/>
              <a:t> 	</a:t>
            </a:r>
            <a:r>
              <a:rPr lang="en-US" dirty="0">
                <a:hlinkClick r:id="rId2"/>
              </a:rPr>
              <a:t>https://github.com/physicell-training/04-PhysiCell-intro</a:t>
            </a: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Intermediate: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/>
              <a:t>	Please proceed to 4 (Introduction to PhysiCell)</a:t>
            </a:r>
            <a:br>
              <a:rPr lang="en-US" dirty="0"/>
            </a:br>
            <a:r>
              <a:rPr lang="en-US" b="1" dirty="0"/>
              <a:t>link:</a:t>
            </a:r>
            <a:r>
              <a:rPr lang="en-US" dirty="0"/>
              <a:t> 	</a:t>
            </a:r>
            <a:r>
              <a:rPr lang="en-US" dirty="0">
                <a:hlinkClick r:id="rId2"/>
              </a:rPr>
              <a:t>https://github.com/physicell-training/04-PhysiCell-intro</a:t>
            </a: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>
                <a:solidFill>
                  <a:srgbClr val="00B050"/>
                </a:solidFill>
              </a:rPr>
              <a:t>Full training:</a:t>
            </a:r>
            <a:r>
              <a:rPr lang="en-US" dirty="0"/>
              <a:t> 	Please proceed </a:t>
            </a:r>
            <a:r>
              <a:rPr lang="en-US"/>
              <a:t>to 4 </a:t>
            </a:r>
            <a:r>
              <a:rPr lang="en-US" dirty="0"/>
              <a:t>(Introduction to PhysiCell)</a:t>
            </a:r>
            <a:br>
              <a:rPr lang="en-US" dirty="0"/>
            </a:br>
            <a:r>
              <a:rPr lang="en-US" b="1" dirty="0"/>
              <a:t>link:</a:t>
            </a:r>
            <a:r>
              <a:rPr lang="en-US" dirty="0"/>
              <a:t> 	</a:t>
            </a:r>
            <a:r>
              <a:rPr lang="en-US" dirty="0">
                <a:hlinkClick r:id="rId2"/>
              </a:rPr>
              <a:t>https://github.com/physicell-training/04-PhysiCell-intro</a:t>
            </a: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endParaRPr lang="en-US" b="1" dirty="0"/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More materials:</a:t>
            </a:r>
            <a:r>
              <a:rPr lang="en-US" dirty="0"/>
              <a:t> 	</a:t>
            </a:r>
            <a:r>
              <a:rPr lang="en-US" dirty="0">
                <a:hlinkClick r:id="rId3"/>
              </a:rPr>
              <a:t>https://github.com/physicell-training/master-list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79997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D0150-243D-484C-B3C5-3BEC33D63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BF795-1A2F-4998-9877-A5DD43735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Lesson Planning:</a:t>
            </a:r>
            <a:r>
              <a:rPr lang="en-US" dirty="0"/>
              <a:t>	Paul Macklin</a:t>
            </a:r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Slides: </a:t>
            </a:r>
            <a:r>
              <a:rPr lang="en-US" dirty="0"/>
              <a:t>	Paul Macklin</a:t>
            </a:r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Recording:</a:t>
            </a:r>
            <a:r>
              <a:rPr lang="en-US" dirty="0"/>
              <a:t>	Paul Macklin</a:t>
            </a:r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Post-production:</a:t>
            </a:r>
            <a:r>
              <a:rPr lang="en-US" dirty="0"/>
              <a:t>	Paul Macklin, Drew Willis</a:t>
            </a:r>
            <a:r>
              <a:rPr lang="en-US" baseline="30000" dirty="0"/>
              <a:t>*</a:t>
            </a:r>
            <a:r>
              <a:rPr lang="en-US" dirty="0"/>
              <a:t>, Kali Konstantinopoulos</a:t>
            </a:r>
            <a:r>
              <a:rPr lang="en-US" baseline="30000" dirty="0"/>
              <a:t>*</a:t>
            </a:r>
            <a:r>
              <a:rPr lang="en-US" dirty="0"/>
              <a:t>  </a:t>
            </a:r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Microapps:</a:t>
            </a:r>
            <a:r>
              <a:rPr lang="en-US" dirty="0"/>
              <a:t> 	</a:t>
            </a:r>
            <a:r>
              <a:rPr lang="en-US" dirty="0" smtClean="0"/>
              <a:t>Not applicable</a:t>
            </a:r>
            <a:endParaRPr lang="en-US" dirty="0"/>
          </a:p>
          <a:p>
            <a:pPr marL="171450" lvl="1" indent="0">
              <a:buNone/>
            </a:pPr>
            <a:r>
              <a:rPr lang="en-US" dirty="0"/>
              <a:t>* denotes undergraduate researcher </a:t>
            </a:r>
          </a:p>
          <a:p>
            <a:pPr marL="0" indent="0">
              <a:buNone/>
            </a:pPr>
            <a:endParaRPr lang="en-US" sz="1800" b="1" dirty="0">
              <a:solidFill>
                <a:srgbClr val="990000"/>
              </a:solidFill>
            </a:endParaRPr>
          </a:p>
          <a:p>
            <a:pPr marL="0" indent="0">
              <a:buNone/>
            </a:pPr>
            <a:r>
              <a:rPr lang="en-US" sz="2900" b="1" dirty="0">
                <a:solidFill>
                  <a:srgbClr val="990000"/>
                </a:solidFill>
              </a:rPr>
              <a:t>Funding</a:t>
            </a:r>
            <a:r>
              <a:rPr lang="en-US" b="1" dirty="0">
                <a:solidFill>
                  <a:srgbClr val="990000"/>
                </a:solidFill>
              </a:rPr>
              <a:t>: </a:t>
            </a:r>
          </a:p>
          <a:p>
            <a:pPr marL="0" indent="0">
              <a:buNone/>
            </a:pPr>
            <a:r>
              <a:rPr lang="en-US" sz="2500" b="1" dirty="0"/>
              <a:t>PhysiCell Development:</a:t>
            </a:r>
            <a:endParaRPr lang="en-US" sz="25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Breast Cancer Research Foundation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Jayne </a:t>
            </a:r>
            <a:r>
              <a:rPr lang="en-US" dirty="0" err="1"/>
              <a:t>Koskinas</a:t>
            </a:r>
            <a:r>
              <a:rPr lang="en-US" dirty="0"/>
              <a:t> Ted </a:t>
            </a:r>
            <a:r>
              <a:rPr lang="en-US" dirty="0" err="1"/>
              <a:t>Giovanis</a:t>
            </a:r>
            <a:r>
              <a:rPr lang="en-US" dirty="0"/>
              <a:t> Foundation for Health and Policy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National Cancer Institute (U01CA232137)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National Science Foundation (1720625)</a:t>
            </a:r>
          </a:p>
          <a:p>
            <a:pPr marL="0" indent="0">
              <a:buNone/>
            </a:pPr>
            <a:r>
              <a:rPr lang="en-US" sz="2500" b="1" dirty="0"/>
              <a:t>Training materials:</a:t>
            </a:r>
          </a:p>
          <a:p>
            <a:pPr marL="0" indent="0">
              <a:buNone/>
            </a:pPr>
            <a:r>
              <a:rPr lang="en-US" dirty="0"/>
              <a:t>* Administrative supplement to NCI U01CA232137 (Year 2)</a:t>
            </a:r>
            <a:endParaRPr lang="en-US" b="1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2174695-89D4-40D3-8FD9-E53B4CA5967B}"/>
              </a:ext>
            </a:extLst>
          </p:cNvPr>
          <p:cNvGrpSpPr/>
          <p:nvPr/>
        </p:nvGrpSpPr>
        <p:grpSpPr>
          <a:xfrm>
            <a:off x="2809092" y="2331720"/>
            <a:ext cx="5811498" cy="480060"/>
            <a:chOff x="2085261" y="3996690"/>
            <a:chExt cx="5811498" cy="48006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9CB15AE-9E04-4752-9F7A-E88C96D20BF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27804" y="4030980"/>
              <a:ext cx="1068955" cy="411480"/>
            </a:xfrm>
            <a:prstGeom prst="rect">
              <a:avLst/>
            </a:prstGeom>
          </p:spPr>
        </p:pic>
        <p:pic>
          <p:nvPicPr>
            <p:cNvPr id="6" name="Picture 2" descr="https://sbtc.org/wp-content/uploads/2019/03/nci_case_logo_314056_284_5_v1-1200x600-1200x500.jpg">
              <a:extLst>
                <a:ext uri="{FF2B5EF4-FFF2-40B4-BE49-F238E27FC236}">
                  <a16:creationId xmlns:a16="http://schemas.microsoft.com/office/drawing/2014/main" id="{6F4A0FA6-7A66-4D0E-9B3D-0EEF8A0C563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839" b="10839"/>
            <a:stretch/>
          </p:blipFill>
          <p:spPr bwMode="auto">
            <a:xfrm>
              <a:off x="5008994" y="4029924"/>
              <a:ext cx="1267358" cy="413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https://www.nsf.gov/images/logos/NSF_4-Color_bitmap_Logo.png">
              <a:extLst>
                <a:ext uri="{FF2B5EF4-FFF2-40B4-BE49-F238E27FC236}">
                  <a16:creationId xmlns:a16="http://schemas.microsoft.com/office/drawing/2014/main" id="{06FBA1A6-F77B-43D9-8E4D-307AF2C900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3295" y="3996690"/>
              <a:ext cx="477564" cy="4800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" descr="http://jktgfoundation.org/images/common/logo.jpg">
              <a:extLst>
                <a:ext uri="{FF2B5EF4-FFF2-40B4-BE49-F238E27FC236}">
                  <a16:creationId xmlns:a16="http://schemas.microsoft.com/office/drawing/2014/main" id="{17D8E991-8BCE-47B3-8B81-EBAD0454B8E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962" b="12025"/>
            <a:stretch/>
          </p:blipFill>
          <p:spPr bwMode="auto">
            <a:xfrm>
              <a:off x="2085261" y="4030980"/>
              <a:ext cx="2886789" cy="4114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04491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discrete model?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dirty="0"/>
                  <a:t>“</a:t>
                </a:r>
                <a:r>
                  <a:rPr lang="en-US" b="1" dirty="0"/>
                  <a:t>Discrete</a:t>
                </a:r>
                <a:r>
                  <a:rPr lang="en-US" dirty="0"/>
                  <a:t>” applies to discrete mathematics.</a:t>
                </a:r>
              </a:p>
              <a:p>
                <a:pPr>
                  <a:lnSpc>
                    <a:spcPct val="120000"/>
                  </a:lnSpc>
                  <a:spcBef>
                    <a:spcPts val="1200"/>
                  </a:spcBef>
                </a:pPr>
                <a:endParaRPr lang="en-US" sz="300" b="1" dirty="0" smtClean="0">
                  <a:solidFill>
                    <a:srgbClr val="990000"/>
                  </a:solidFill>
                </a:endParaRPr>
              </a:p>
              <a:p>
                <a:pPr>
                  <a:lnSpc>
                    <a:spcPct val="120000"/>
                  </a:lnSpc>
                  <a:spcBef>
                    <a:spcPts val="1200"/>
                  </a:spcBef>
                </a:pPr>
                <a:r>
                  <a:rPr lang="en-US" b="1" dirty="0" smtClean="0">
                    <a:solidFill>
                      <a:srgbClr val="990000"/>
                    </a:solidFill>
                  </a:rPr>
                  <a:t>Continuum </a:t>
                </a:r>
                <a:r>
                  <a:rPr lang="en-US" b="1" dirty="0">
                    <a:solidFill>
                      <a:srgbClr val="990000"/>
                    </a:solidFill>
                  </a:rPr>
                  <a:t>models</a:t>
                </a:r>
                <a:r>
                  <a:rPr lang="en-US" dirty="0"/>
                  <a:t> describe </a:t>
                </a:r>
                <a:r>
                  <a:rPr lang="en-US" i="1" dirty="0"/>
                  <a:t>continuous variables</a:t>
                </a:r>
                <a:r>
                  <a:rPr lang="en-US" dirty="0"/>
                  <a:t> with continuous (and differentiable) operations. The variables take continuous values. (e.g., positive real numbers)</a:t>
                </a:r>
              </a:p>
              <a:p>
                <a:pPr lvl="1">
                  <a:lnSpc>
                    <a:spcPct val="120000"/>
                  </a:lnSpc>
                  <a:spcBef>
                    <a:spcPts val="600"/>
                  </a:spcBef>
                </a:pPr>
                <a:r>
                  <a:rPr lang="en-US" b="1" dirty="0"/>
                  <a:t>Example:</a:t>
                </a:r>
                <a:r>
                  <a:rPr lang="en-US" dirty="0"/>
                  <a:t> a cell population density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modeled with the Fisher's equation with diffusion (</a:t>
                </a:r>
                <a:r>
                  <a:rPr lang="en-US" i="1" dirty="0"/>
                  <a:t>D</a:t>
                </a:r>
                <a:r>
                  <a:rPr lang="en-US" dirty="0"/>
                  <a:t>) and a birth rate (</a:t>
                </a:r>
                <a:r>
                  <a:rPr lang="en-US" i="1" dirty="0"/>
                  <a:t>r</a:t>
                </a:r>
                <a:r>
                  <a:rPr lang="en-US" dirty="0"/>
                  <a:t>) up to a carrying capacity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max</m:t>
                        </m:r>
                      </m:sub>
                    </m:sSub>
                  </m:oMath>
                </a14:m>
                <a:r>
                  <a:rPr lang="en-US" dirty="0"/>
                  <a:t>).</a:t>
                </a:r>
              </a:p>
              <a:p>
                <a:pPr marL="171450" lvl="1" indent="0">
                  <a:lnSpc>
                    <a:spcPct val="12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𝜕𝜌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𝛻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𝜌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max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en-US" dirty="0"/>
              </a:p>
              <a:p>
                <a:pPr>
                  <a:lnSpc>
                    <a:spcPct val="120000"/>
                  </a:lnSpc>
                  <a:spcBef>
                    <a:spcPts val="1200"/>
                  </a:spcBef>
                </a:pPr>
                <a:endParaRPr lang="en-US" sz="300" b="1" dirty="0" smtClean="0">
                  <a:solidFill>
                    <a:srgbClr val="990000"/>
                  </a:solidFill>
                </a:endParaRPr>
              </a:p>
              <a:p>
                <a:pPr>
                  <a:lnSpc>
                    <a:spcPct val="120000"/>
                  </a:lnSpc>
                  <a:spcBef>
                    <a:spcPts val="1200"/>
                  </a:spcBef>
                </a:pPr>
                <a:r>
                  <a:rPr lang="en-US" b="1" dirty="0" smtClean="0">
                    <a:solidFill>
                      <a:srgbClr val="990000"/>
                    </a:solidFill>
                  </a:rPr>
                  <a:t>Discrete </a:t>
                </a:r>
                <a:r>
                  <a:rPr lang="en-US" b="1" dirty="0">
                    <a:solidFill>
                      <a:srgbClr val="990000"/>
                    </a:solidFill>
                  </a:rPr>
                  <a:t>models</a:t>
                </a:r>
                <a:r>
                  <a:rPr lang="en-US" dirty="0"/>
                  <a:t> describe </a:t>
                </a:r>
                <a:r>
                  <a:rPr lang="en-US" i="1" dirty="0"/>
                  <a:t>distinct individuals</a:t>
                </a:r>
                <a:r>
                  <a:rPr lang="en-US" dirty="0"/>
                  <a:t> with discrete events. The variables tend to take  discrete values. (e.g., Boolean or integer variables)</a:t>
                </a:r>
              </a:p>
              <a:p>
                <a:pPr lvl="1">
                  <a:lnSpc>
                    <a:spcPct val="120000"/>
                  </a:lnSpc>
                  <a:spcBef>
                    <a:spcPts val="600"/>
                  </a:spcBef>
                </a:pPr>
                <a:r>
                  <a:rPr lang="en-US" b="1" dirty="0"/>
                  <a:t>Example: </a:t>
                </a:r>
                <a:r>
                  <a:rPr lang="en-US" dirty="0"/>
                  <a:t>A cell population </a:t>
                </a:r>
                <a:r>
                  <a:rPr lang="en-US" i="1" dirty="0"/>
                  <a:t>X</a:t>
                </a:r>
                <a:r>
                  <a:rPr lang="en-US" dirty="0"/>
                  <a:t>(</a:t>
                </a:r>
                <a:r>
                  <a:rPr lang="en-US" i="1" dirty="0"/>
                  <a:t>t</a:t>
                </a:r>
                <a:r>
                  <a:rPr lang="en-US" dirty="0"/>
                  <a:t>) models birth events as a Poisson process with rate </a:t>
                </a:r>
                <a:r>
                  <a:rPr lang="en-US" i="1" dirty="0"/>
                  <a:t>r</a:t>
                </a:r>
                <a:r>
                  <a:rPr lang="en-US" dirty="0"/>
                  <a:t>: Between now (</a:t>
                </a:r>
                <a:r>
                  <a:rPr lang="en-US" i="1" dirty="0"/>
                  <a:t>t</a:t>
                </a:r>
                <a:r>
                  <a:rPr lang="en-US" dirty="0"/>
                  <a:t>) and the next time step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), there is a probability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 of a birth event that increases </a:t>
                </a:r>
                <a:r>
                  <a:rPr lang="en-US" i="1" dirty="0"/>
                  <a:t>X </a:t>
                </a:r>
                <a:r>
                  <a:rPr lang="en-US" dirty="0"/>
                  <a:t>by one.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4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01674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agent-based model?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An </a:t>
            </a:r>
            <a:r>
              <a:rPr lang="en-US" b="1" dirty="0">
                <a:solidFill>
                  <a:srgbClr val="990000"/>
                </a:solidFill>
              </a:rPr>
              <a:t>agent-based model </a:t>
            </a:r>
            <a:r>
              <a:rPr lang="en-US" dirty="0"/>
              <a:t>(in biology) is a type of discrete model that simulates individual cells. 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Also referred to as </a:t>
            </a:r>
            <a:r>
              <a:rPr lang="en-US" b="1" dirty="0"/>
              <a:t>individual-based models</a:t>
            </a:r>
            <a:r>
              <a:rPr lang="en-US" dirty="0"/>
              <a:t> or </a:t>
            </a:r>
            <a:r>
              <a:rPr lang="en-US" b="1" dirty="0"/>
              <a:t>cell-based models</a:t>
            </a:r>
            <a:r>
              <a:rPr lang="en-US" dirty="0"/>
              <a:t>. </a:t>
            </a:r>
          </a:p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en-US" dirty="0"/>
              <a:t>Agent-based models are often combined with continuum models of the microenvironment (e.g., partial differential equations for signaling factors), resulting in </a:t>
            </a:r>
            <a:r>
              <a:rPr lang="en-US" b="1" dirty="0"/>
              <a:t>hybrid discrete-continuum (HDC) models</a:t>
            </a:r>
            <a:r>
              <a:rPr lang="en-US" dirty="0"/>
              <a:t>. </a:t>
            </a:r>
          </a:p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Object-oriented programming (OOP) </a:t>
            </a:r>
            <a:r>
              <a:rPr lang="en-US" dirty="0"/>
              <a:t>is ideal for agent-based modeling: </a:t>
            </a:r>
            <a:endParaRPr lang="en-US" b="1" dirty="0"/>
          </a:p>
          <a:p>
            <a:pPr lvl="1">
              <a:lnSpc>
                <a:spcPct val="120000"/>
              </a:lnSpc>
            </a:pPr>
            <a:r>
              <a:rPr lang="en-US" dirty="0"/>
              <a:t>Modeling work focuses on individual cells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Each cell is an independent </a:t>
            </a:r>
            <a:r>
              <a:rPr lang="en-US" i="1" dirty="0"/>
              <a:t>agent </a:t>
            </a:r>
            <a:r>
              <a:rPr lang="en-US" dirty="0"/>
              <a:t>that carries its own data, and has its own behavioral rules</a:t>
            </a:r>
          </a:p>
          <a:p>
            <a:pPr lvl="1">
              <a:lnSpc>
                <a:spcPct val="120000"/>
              </a:lnSpc>
            </a:pPr>
            <a:r>
              <a:rPr lang="en-US" b="1" dirty="0"/>
              <a:t>Use OOP: </a:t>
            </a:r>
            <a:r>
              <a:rPr lang="en-US" dirty="0"/>
              <a:t>Define a cell </a:t>
            </a:r>
            <a:r>
              <a:rPr lang="en-US" i="1" dirty="0"/>
              <a:t>class </a:t>
            </a:r>
            <a:r>
              <a:rPr lang="en-US" dirty="0"/>
              <a:t>with member data and methods. Each cell is an instance of that class. </a:t>
            </a:r>
            <a:endParaRPr lang="en-US" b="1" dirty="0"/>
          </a:p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en-US" dirty="0"/>
              <a:t>Agent-based models are a little closer to the biology: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Focus on modeling cells and their changing behavior.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Specific problems are then a matter of choosing the right rules.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You can tailor the level of detail: add molecular-scale biology to each cell if you need it. </a:t>
            </a:r>
          </a:p>
          <a:p>
            <a:pPr>
              <a:lnSpc>
                <a:spcPct val="12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461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6685F81-5590-41EE-9377-0E9D7A857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Agent models are 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F4ABE2-1AB1-4B94-9120-5FCE6AAF6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Each cell is treated as a separate software object (an </a:t>
            </a:r>
            <a:r>
              <a:rPr lang="en-US" b="1" dirty="0"/>
              <a:t>agent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Internal data (an internal state)	</a:t>
            </a:r>
          </a:p>
          <a:p>
            <a:pPr lvl="2"/>
            <a:r>
              <a:rPr lang="en-US" dirty="0"/>
              <a:t>Position, Size, Cycle State, molecular variables, …. </a:t>
            </a:r>
          </a:p>
          <a:p>
            <a:pPr lvl="1"/>
            <a:r>
              <a:rPr lang="en-US" dirty="0"/>
              <a:t>Cellular processes </a:t>
            </a:r>
          </a:p>
          <a:p>
            <a:pPr lvl="2"/>
            <a:r>
              <a:rPr lang="en-US" dirty="0"/>
              <a:t>Cycling, Death, Motility, Growth, Adhesion, … </a:t>
            </a:r>
          </a:p>
          <a:p>
            <a:pPr lvl="1"/>
            <a:endParaRPr lang="en-US" dirty="0"/>
          </a:p>
          <a:p>
            <a:r>
              <a:rPr lang="en-US" dirty="0"/>
              <a:t>Virtual cells move a simulated virtual </a:t>
            </a:r>
            <a:r>
              <a:rPr lang="en-US" b="1" dirty="0"/>
              <a:t>(micro)environment</a:t>
            </a:r>
          </a:p>
          <a:p>
            <a:pPr lvl="1"/>
            <a:r>
              <a:rPr lang="en-US" dirty="0"/>
              <a:t>Generally liquid (e.g., water or interstitial fluid)</a:t>
            </a:r>
          </a:p>
          <a:p>
            <a:pPr lvl="1"/>
            <a:r>
              <a:rPr lang="en-US" dirty="0"/>
              <a:t>Chemical movement (oxygen, glucose, signaling factors)</a:t>
            </a:r>
          </a:p>
          <a:p>
            <a:pPr lvl="2"/>
            <a:r>
              <a:rPr lang="en-US" dirty="0"/>
              <a:t>Typically diffusion -- solve partial differential equations (PDEs)</a:t>
            </a:r>
          </a:p>
          <a:p>
            <a:pPr lvl="2"/>
            <a:r>
              <a:rPr lang="en-US" dirty="0"/>
              <a:t>May also require advection for environments with flow </a:t>
            </a:r>
          </a:p>
          <a:p>
            <a:pPr lvl="1"/>
            <a:r>
              <a:rPr lang="en-US" dirty="0"/>
              <a:t>May include mechanical structures like extracellular matrix (ECM)</a:t>
            </a:r>
          </a:p>
          <a:p>
            <a:pPr lvl="2"/>
            <a:r>
              <a:rPr lang="en-US" dirty="0"/>
              <a:t>Finite element methods or related methods</a:t>
            </a:r>
          </a:p>
        </p:txBody>
      </p:sp>
    </p:spTree>
    <p:extLst>
      <p:ext uri="{BB962C8B-B14F-4D97-AF65-F5344CB8AC3E}">
        <p14:creationId xmlns:p14="http://schemas.microsoft.com/office/powerpoint/2010/main" val="3732136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approaches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6CD789-07D6-4971-B9B0-7017E2B29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 smtClean="0"/>
              <a:t>Approaches can be classified as lattice or off-lattice, and by resolution.  </a:t>
            </a:r>
            <a:endParaRPr lang="en-US" dirty="0"/>
          </a:p>
          <a:p>
            <a:endParaRPr lang="en-US" sz="18200" dirty="0" smtClean="0"/>
          </a:p>
          <a:p>
            <a:pPr marL="0" indent="0" algn="ctr">
              <a:buNone/>
            </a:pPr>
            <a:r>
              <a:rPr lang="en-US" sz="1800" b="1" dirty="0" smtClean="0"/>
              <a:t>Review:</a:t>
            </a:r>
            <a:r>
              <a:rPr lang="en-US" sz="1800" dirty="0" smtClean="0"/>
              <a:t> Metzcar et al. (2019). </a:t>
            </a:r>
            <a:r>
              <a:rPr lang="en-US" sz="1800" dirty="0" smtClean="0">
                <a:hlinkClick r:id="rId2"/>
              </a:rPr>
              <a:t>http</a:t>
            </a:r>
            <a:r>
              <a:rPr lang="en-US" sz="1800" dirty="0">
                <a:hlinkClick r:id="rId2"/>
              </a:rPr>
              <a:t>://</a:t>
            </a:r>
            <a:r>
              <a:rPr lang="en-US" sz="1800" dirty="0" smtClean="0">
                <a:hlinkClick r:id="rId2"/>
              </a:rPr>
              <a:t>dx.doi.org/10.1200/CCI.18.00069</a:t>
            </a:r>
            <a:r>
              <a:rPr lang="en-US" sz="1800" dirty="0" smtClean="0"/>
              <a:t> </a:t>
            </a:r>
            <a:endParaRPr lang="en-US" sz="18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5E685F4-55E9-4E36-A8AC-9F5386A8D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6456" y="1254676"/>
            <a:ext cx="5631087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291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A753A-1618-4DA6-AE16-126CB7976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program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D41EF-77C9-4EDA-B2A4-FEF815B9F6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Read parameters</a:t>
            </a:r>
          </a:p>
          <a:p>
            <a:r>
              <a:rPr lang="en-US" dirty="0"/>
              <a:t>Set up microenvironment</a:t>
            </a:r>
          </a:p>
          <a:p>
            <a:pPr lvl="1"/>
            <a:r>
              <a:rPr lang="en-US" dirty="0"/>
              <a:t>Create meshes, initialize chemical substrates, diffusion solvers, etc. </a:t>
            </a:r>
          </a:p>
          <a:p>
            <a:r>
              <a:rPr lang="en-US" dirty="0"/>
              <a:t>Set up cell agents</a:t>
            </a:r>
          </a:p>
          <a:p>
            <a:pPr lvl="1"/>
            <a:r>
              <a:rPr lang="en-US" dirty="0"/>
              <a:t>Define all cell types</a:t>
            </a:r>
          </a:p>
          <a:p>
            <a:pPr lvl="1"/>
            <a:r>
              <a:rPr lang="en-US" dirty="0"/>
              <a:t>Instantiate cells</a:t>
            </a:r>
          </a:p>
          <a:p>
            <a:r>
              <a:rPr lang="en-US" dirty="0"/>
              <a:t>For each time:</a:t>
            </a:r>
          </a:p>
          <a:p>
            <a:pPr lvl="1"/>
            <a:r>
              <a:rPr lang="en-US" dirty="0"/>
              <a:t>Update microenvironment</a:t>
            </a:r>
          </a:p>
          <a:p>
            <a:pPr lvl="2"/>
            <a:r>
              <a:rPr lang="en-US" dirty="0"/>
              <a:t>Solve reaction-diffusion equations (as needed)</a:t>
            </a:r>
          </a:p>
          <a:p>
            <a:pPr lvl="2"/>
            <a:r>
              <a:rPr lang="en-US" dirty="0"/>
              <a:t>Solve tissue mechanics (as needed)</a:t>
            </a:r>
          </a:p>
          <a:p>
            <a:pPr lvl="1"/>
            <a:r>
              <a:rPr lang="en-US" dirty="0"/>
              <a:t>Update each cell's state</a:t>
            </a:r>
          </a:p>
          <a:p>
            <a:pPr lvl="2"/>
            <a:r>
              <a:rPr lang="en-US" dirty="0"/>
              <a:t>Sample environment</a:t>
            </a:r>
          </a:p>
          <a:p>
            <a:pPr lvl="2"/>
            <a:r>
              <a:rPr lang="en-US" dirty="0"/>
              <a:t>Run signaling model (as needed)</a:t>
            </a:r>
          </a:p>
          <a:p>
            <a:pPr lvl="2"/>
            <a:r>
              <a:rPr lang="en-US" dirty="0"/>
              <a:t>Update behavioral parameters based on signaling model and sampled environment</a:t>
            </a:r>
          </a:p>
          <a:p>
            <a:pPr lvl="2"/>
            <a:r>
              <a:rPr lang="en-US" dirty="0"/>
              <a:t>Run cell process models (growth, cycling, death, …)</a:t>
            </a:r>
          </a:p>
          <a:p>
            <a:pPr lvl="1"/>
            <a:r>
              <a:rPr lang="en-US" dirty="0"/>
              <a:t>Calculate cell velocities</a:t>
            </a:r>
          </a:p>
          <a:p>
            <a:pPr lvl="1"/>
            <a:r>
              <a:rPr lang="en-US" dirty="0"/>
              <a:t>Update cell positions </a:t>
            </a:r>
          </a:p>
          <a:p>
            <a:pPr lvl="1"/>
            <a:r>
              <a:rPr lang="en-US" dirty="0"/>
              <a:t>Advance time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285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Cellular Automata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b="1" u="sng" dirty="0"/>
              <a:t>Approach: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Divide space into a </a:t>
            </a:r>
            <a:r>
              <a:rPr lang="en-US" dirty="0" smtClean="0"/>
              <a:t>lattice</a:t>
            </a:r>
            <a:endParaRPr lang="en-US" dirty="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b="1" dirty="0" smtClean="0"/>
              <a:t>Spatial resolution: </a:t>
            </a:r>
            <a:r>
              <a:rPr lang="en-US" dirty="0" smtClean="0"/>
              <a:t>Each </a:t>
            </a:r>
            <a:r>
              <a:rPr lang="en-US" dirty="0"/>
              <a:t>lattice site holds 0 or 1 cell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Update each lattice site based on </a:t>
            </a:r>
            <a:r>
              <a:rPr lang="en-US" dirty="0" smtClean="0"/>
              <a:t>rules</a:t>
            </a:r>
          </a:p>
          <a:p>
            <a:pPr marL="0" indent="0">
              <a:buNone/>
            </a:pPr>
            <a:r>
              <a:rPr lang="en-US" b="1" u="sng" dirty="0" smtClean="0"/>
              <a:t>Pros</a:t>
            </a:r>
            <a:r>
              <a:rPr lang="en-US" b="1" u="sng" dirty="0"/>
              <a:t>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Easy to program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Very, very fast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Easy to swap in new hypotheses</a:t>
            </a:r>
          </a:p>
          <a:p>
            <a:pPr marL="0" indent="0">
              <a:buNone/>
            </a:pPr>
            <a:r>
              <a:rPr lang="en-US" b="1" u="sng" dirty="0"/>
              <a:t>Cons: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Lattice effects (&amp; hidden assumptions)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All cells are the same size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No tissue mechanics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Update order biases</a:t>
            </a:r>
          </a:p>
          <a:p>
            <a:pPr lvl="1"/>
            <a:r>
              <a:rPr lang="en-US" dirty="0"/>
              <a:t>Usually solved with Monte Carlo (random update ordering)</a:t>
            </a:r>
          </a:p>
          <a:p>
            <a:pPr marL="0" indent="0">
              <a:buNone/>
            </a:pPr>
            <a:r>
              <a:rPr lang="en-US" b="1" u="sng" dirty="0"/>
              <a:t>Ideal use case: </a:t>
            </a:r>
          </a:p>
          <a:p>
            <a:r>
              <a:rPr lang="en-US" dirty="0"/>
              <a:t>Early qualitative tests of hypotheses</a:t>
            </a:r>
            <a:endParaRPr lang="en-US" b="1" u="sng" dirty="0"/>
          </a:p>
        </p:txBody>
      </p:sp>
      <p:pic>
        <p:nvPicPr>
          <p:cNvPr id="5124" name="Picture 4" descr="C:\Users\Paul Macklin\Dropbox (USC WCC-CAMM)\talks\2015\LLNL Feb 2015\graphics\cell_automat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662939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cell_automata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0208" r="8958" b="5000"/>
          <a:stretch/>
        </p:blipFill>
        <p:spPr>
          <a:xfrm>
            <a:off x="5486400" y="879755"/>
            <a:ext cx="3657600" cy="322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857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101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5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Cellular Potts</a:t>
            </a:r>
          </a:p>
        </p:txBody>
      </p:sp>
      <p:pic>
        <p:nvPicPr>
          <p:cNvPr id="5" name="potts_star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6667" r="14584" b="5555"/>
          <a:stretch/>
        </p:blipFill>
        <p:spPr>
          <a:xfrm>
            <a:off x="5486400" y="731521"/>
            <a:ext cx="3638774" cy="374904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b="1" u="sng" dirty="0"/>
              <a:t>Approach: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 smtClean="0"/>
              <a:t>Use </a:t>
            </a:r>
            <a:r>
              <a:rPr lang="en-US" dirty="0"/>
              <a:t>a smaller </a:t>
            </a:r>
            <a:r>
              <a:rPr lang="en-US" dirty="0" smtClean="0"/>
              <a:t>mesh to resolve cell morphology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b="1" dirty="0"/>
              <a:t>Spatial resolution:</a:t>
            </a:r>
            <a:r>
              <a:rPr lang="en-US" dirty="0"/>
              <a:t> multiple pixels (or voxels) per cell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 smtClean="0"/>
              <a:t>Minimize </a:t>
            </a:r>
            <a:r>
              <a:rPr lang="en-US" dirty="0"/>
              <a:t>a specially-chosen energy</a:t>
            </a:r>
          </a:p>
          <a:p>
            <a:pPr lvl="1"/>
            <a:r>
              <a:rPr lang="en-US" dirty="0"/>
              <a:t>Randomly try to swap pixels</a:t>
            </a:r>
          </a:p>
          <a:p>
            <a:pPr lvl="1"/>
            <a:r>
              <a:rPr lang="en-US" dirty="0"/>
              <a:t>Accept if energy is </a:t>
            </a:r>
            <a:r>
              <a:rPr lang="en-US" dirty="0" smtClean="0"/>
              <a:t>lower</a:t>
            </a:r>
          </a:p>
          <a:p>
            <a:pPr marL="0" indent="0">
              <a:buNone/>
            </a:pPr>
            <a:r>
              <a:rPr lang="en-US" b="1" u="sng" dirty="0" smtClean="0"/>
              <a:t>Pros</a:t>
            </a:r>
            <a:r>
              <a:rPr lang="en-US" b="1" u="sng" dirty="0"/>
              <a:t>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Now we get cell shape and size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More realistic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Mature codes such as CompuCell3D and Morpheus</a:t>
            </a:r>
          </a:p>
          <a:p>
            <a:pPr marL="0" indent="0">
              <a:buNone/>
            </a:pPr>
            <a:r>
              <a:rPr lang="en-US" b="1" u="sng" dirty="0"/>
              <a:t>Cons: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No true time: Monte Carlo steps and “temperature”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Have to translate biology into energy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Unexpected correlations can pop up from the global energy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Needs expert coding to be fast </a:t>
            </a:r>
          </a:p>
          <a:p>
            <a:pPr marL="0" indent="0">
              <a:buNone/>
            </a:pPr>
            <a:r>
              <a:rPr lang="en-US" b="1" u="sng" dirty="0"/>
              <a:t>Ideal use case: 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Qualitative tests of hypotheses where mechanics matter</a:t>
            </a:r>
          </a:p>
        </p:txBody>
      </p:sp>
      <p:pic>
        <p:nvPicPr>
          <p:cNvPr id="4100" name="Picture 4" descr="C:\Users\Paul Macklin\Dropbox (USC WCC-CAMM)\talks\2015\LLNL Feb 2015\graphics\cell_automata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754380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Paul Macklin\Dropbox (USC WCC-CAMM)\talks\2015\LLNL Feb 2015\graphics\potts2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754379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7450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41" dur="225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8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lattice-based approaches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u="sng" dirty="0"/>
              <a:t>Cellular automata on irregular meshes</a:t>
            </a:r>
          </a:p>
          <a:p>
            <a:pPr lvl="1"/>
            <a:r>
              <a:rPr lang="en-US" dirty="0"/>
              <a:t>Use an irregular mesh</a:t>
            </a:r>
          </a:p>
          <a:p>
            <a:pPr lvl="1"/>
            <a:r>
              <a:rPr lang="en-US" dirty="0"/>
              <a:t>Gets rid of grid bias issues</a:t>
            </a:r>
          </a:p>
          <a:p>
            <a:pPr lvl="1"/>
            <a:r>
              <a:rPr lang="en-US" dirty="0"/>
              <a:t>But still no control over individual cell sizes</a:t>
            </a:r>
          </a:p>
          <a:p>
            <a:pPr lvl="1"/>
            <a:r>
              <a:rPr lang="en-US" dirty="0"/>
              <a:t>Still no </a:t>
            </a:r>
            <a:r>
              <a:rPr lang="en-US" dirty="0" smtClean="0"/>
              <a:t>mechanics</a:t>
            </a:r>
          </a:p>
          <a:p>
            <a:pPr lvl="1"/>
            <a:r>
              <a:rPr lang="en-US" b="1" dirty="0" smtClean="0"/>
              <a:t>Spatial resolution: </a:t>
            </a:r>
            <a:r>
              <a:rPr lang="en-US" dirty="0" smtClean="0"/>
              <a:t>One pixel (voxel) per cell</a:t>
            </a:r>
          </a:p>
          <a:p>
            <a:pPr lvl="1"/>
            <a:endParaRPr lang="en-US" b="1" dirty="0"/>
          </a:p>
          <a:p>
            <a:r>
              <a:rPr lang="en-US" b="1" u="sng" dirty="0"/>
              <a:t>Lattice-gas</a:t>
            </a:r>
          </a:p>
          <a:p>
            <a:pPr lvl="1"/>
            <a:r>
              <a:rPr lang="en-US" dirty="0"/>
              <a:t>Treat space as a series of connected boxes</a:t>
            </a:r>
          </a:p>
          <a:p>
            <a:pPr lvl="1"/>
            <a:r>
              <a:rPr lang="en-US" dirty="0"/>
              <a:t>Each box contains one or more cells</a:t>
            </a:r>
          </a:p>
          <a:p>
            <a:pPr lvl="1"/>
            <a:r>
              <a:rPr lang="en-US" dirty="0"/>
              <a:t>Pre-defined “channels” for cell movement between boxes</a:t>
            </a:r>
          </a:p>
          <a:p>
            <a:pPr lvl="1"/>
            <a:r>
              <a:rPr lang="en-US" dirty="0"/>
              <a:t>A nice bridge towards continuum </a:t>
            </a:r>
            <a:r>
              <a:rPr lang="en-US" dirty="0" smtClean="0"/>
              <a:t>models</a:t>
            </a:r>
          </a:p>
          <a:p>
            <a:pPr lvl="1"/>
            <a:r>
              <a:rPr lang="en-US" b="1" dirty="0" smtClean="0"/>
              <a:t>Spatial resolution: </a:t>
            </a:r>
            <a:r>
              <a:rPr lang="en-US" dirty="0" smtClean="0"/>
              <a:t>&lt; 1 pixel (voxel) per cell</a:t>
            </a:r>
            <a:endParaRPr lang="en-US" dirty="0"/>
          </a:p>
        </p:txBody>
      </p:sp>
      <p:pic>
        <p:nvPicPr>
          <p:cNvPr id="6146" name="Picture 2" descr="C:\Users\Paul Macklin\Dropbox (USC WCC-CAMM)\talks\2015\LLNL Feb 2015\graphics\irregular_cellular_automat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731520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C:\Users\Paul Macklin\Dropbox (USC WCC-CAMM)\talks\2015\LLNL Feb 2015\graphics\lattice_ga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250" y="2606041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8514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acklin Lab (IU v7)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SICE-Template-16x9 [Read-Only]" id="{8DFE7534-76C6-4D8A-886B-D0A47B43722E}" vid="{F4743165-4698-42C4-B81C-F898B50F3D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3810</TotalTime>
  <Words>933</Words>
  <Application>Microsoft Office PowerPoint</Application>
  <PresentationFormat>On-screen Show (16:9)</PresentationFormat>
  <Paragraphs>169</Paragraphs>
  <Slides>13</Slides>
  <Notes>2</Notes>
  <HiddenSlides>1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ＭＳ Ｐゴシック</vt:lpstr>
      <vt:lpstr>ＭＳ Ｐゴシック</vt:lpstr>
      <vt:lpstr>Arial</vt:lpstr>
      <vt:lpstr>Calibri</vt:lpstr>
      <vt:lpstr>Cambria Math</vt:lpstr>
      <vt:lpstr>Courier</vt:lpstr>
      <vt:lpstr>Wingdings</vt:lpstr>
      <vt:lpstr>Macklin Lab (IU v7)</vt:lpstr>
      <vt:lpstr>Lesson 3: What is an agent-based model?</vt:lpstr>
      <vt:lpstr>What is a discrete model?</vt:lpstr>
      <vt:lpstr>What is an agent-based model?</vt:lpstr>
      <vt:lpstr>Agent models are </vt:lpstr>
      <vt:lpstr>Main approaches</vt:lpstr>
      <vt:lpstr>Typical program flow</vt:lpstr>
      <vt:lpstr>Cellular Automata</vt:lpstr>
      <vt:lpstr>Cellular Potts</vt:lpstr>
      <vt:lpstr>Other lattice-based approaches</vt:lpstr>
      <vt:lpstr>Key off-lattice approaches</vt:lpstr>
      <vt:lpstr>Where does PhysiCell fit in?</vt:lpstr>
      <vt:lpstr>Next steps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Macklin, Paul</cp:lastModifiedBy>
  <cp:revision>271</cp:revision>
  <cp:lastPrinted>2016-10-13T20:36:44Z</cp:lastPrinted>
  <dcterms:created xsi:type="dcterms:W3CDTF">2017-08-25T15:45:43Z</dcterms:created>
  <dcterms:modified xsi:type="dcterms:W3CDTF">2020-02-11T20:27:53Z</dcterms:modified>
</cp:coreProperties>
</file>

<file path=docProps/thumbnail.jpeg>
</file>